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77" r:id="rId2"/>
    <p:sldId id="322" r:id="rId3"/>
    <p:sldId id="360" r:id="rId4"/>
    <p:sldId id="339" r:id="rId5"/>
    <p:sldId id="341" r:id="rId6"/>
    <p:sldId id="359" r:id="rId7"/>
    <p:sldId id="342" r:id="rId8"/>
    <p:sldId id="343" r:id="rId9"/>
    <p:sldId id="344" r:id="rId10"/>
    <p:sldId id="346" r:id="rId11"/>
    <p:sldId id="357" r:id="rId12"/>
    <p:sldId id="358" r:id="rId13"/>
    <p:sldId id="348" r:id="rId14"/>
    <p:sldId id="349" r:id="rId15"/>
    <p:sldId id="350" r:id="rId16"/>
    <p:sldId id="351" r:id="rId17"/>
    <p:sldId id="352" r:id="rId18"/>
    <p:sldId id="353" r:id="rId19"/>
    <p:sldId id="355" r:id="rId20"/>
    <p:sldId id="356" r:id="rId21"/>
    <p:sldId id="34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3099" autoAdjust="0"/>
  </p:normalViewPr>
  <p:slideViewPr>
    <p:cSldViewPr snapToGrid="0">
      <p:cViewPr>
        <p:scale>
          <a:sx n="75" d="100"/>
          <a:sy n="75" d="100"/>
        </p:scale>
        <p:origin x="1806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BC069390-A71F-4778-BA86-2D3E6DEA42F5}" type="datetimeFigureOut">
              <a:rPr lang="zh-CN" altLang="en-US" smtClean="0"/>
              <a:pPr/>
              <a:t>2019/1/4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81D35B6-E1E8-4650-93E3-FD47281A22D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8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169025" y="3997325"/>
            <a:ext cx="1930400" cy="1447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更改文字</a:t>
            </a:r>
            <a:r>
              <a:rPr lang="en-US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绘图工具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填充</a:t>
            </a:r>
            <a:r>
              <a:rPr lang="en-US"/>
              <a:t>》</a:t>
            </a:r>
            <a:r>
              <a:rPr lang="zh-CN" altLang="en-US"/>
              <a:t>图片</a:t>
            </a:r>
            <a:r>
              <a:rPr lang="en-US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增加减少图片</a:t>
            </a:r>
            <a:r>
              <a:rPr lang="en-US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/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更改图片色彩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图片工具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色彩（重新着色）</a:t>
            </a:r>
            <a:r>
              <a:rPr lang="en-US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</p:spTree>
    <p:extLst>
      <p:ext uri="{BB962C8B-B14F-4D97-AF65-F5344CB8AC3E}">
        <p14:creationId xmlns:p14="http://schemas.microsoft.com/office/powerpoint/2010/main" val="257003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教师职称成长规划</a:t>
            </a:r>
          </a:p>
          <a:p>
            <a:r>
              <a:rPr lang="zh-CN" altLang="en-US" dirty="0" smtClean="0"/>
              <a:t>教材及教学内容</a:t>
            </a:r>
          </a:p>
          <a:p>
            <a:r>
              <a:rPr lang="zh-CN" altLang="en-US" dirty="0" smtClean="0"/>
              <a:t>说学情（教学对象分析）</a:t>
            </a:r>
          </a:p>
          <a:p>
            <a:r>
              <a:rPr lang="zh-CN" altLang="en-US" dirty="0" smtClean="0"/>
              <a:t>说教法学法</a:t>
            </a:r>
          </a:p>
          <a:p>
            <a:r>
              <a:rPr lang="zh-CN" altLang="en-US" dirty="0" smtClean="0"/>
              <a:t>说教学过程（以某一个知识点为例）</a:t>
            </a:r>
          </a:p>
          <a:p>
            <a:r>
              <a:rPr lang="zh-CN" altLang="en-US" dirty="0" smtClean="0"/>
              <a:t>说考核评价</a:t>
            </a:r>
          </a:p>
          <a:p>
            <a:r>
              <a:rPr lang="zh-CN" altLang="en-US" dirty="0" smtClean="0"/>
              <a:t>教学特色和教学亮点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42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8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使用方法：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更改文字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：将标题框及正文框中的文字可直接改为您所需文字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更改图片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：点中图片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绘图工具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格式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填充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选择您需要展示的图片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增加减少图片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：直接复制粘贴图片来增加图片数，复制后更改方法见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更改图片</a:t>
            </a:r>
            <a:r>
              <a:rPr lang="en-US" altLang="zh-CN" dirty="0" smtClean="0"/>
              <a:t>】</a:t>
            </a:r>
            <a:br>
              <a:rPr lang="en-US" altLang="zh-CN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更改图片色彩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：点中图片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图片工具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格式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色彩（重新着色）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选择您喜欢的色彩</a:t>
            </a:r>
            <a:br>
              <a:rPr lang="zh-CN" altLang="en-US" dirty="0" smtClean="0"/>
            </a:br>
            <a:r>
              <a:rPr lang="zh-CN" altLang="en-US" dirty="0" smtClean="0"/>
              <a:t>下载更多模板、视频教程：</a:t>
            </a:r>
            <a:r>
              <a:rPr lang="en-US" dirty="0" smtClean="0"/>
              <a:t>http://www.mysoeasy.com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14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44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041525" y="4508500"/>
            <a:ext cx="984250" cy="7381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更改文字</a:t>
            </a:r>
            <a:r>
              <a:rPr lang="en-US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绘图工具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填充</a:t>
            </a:r>
            <a:r>
              <a:rPr lang="en-US"/>
              <a:t>》</a:t>
            </a:r>
            <a:r>
              <a:rPr lang="zh-CN" altLang="en-US"/>
              <a:t>图片</a:t>
            </a:r>
            <a:r>
              <a:rPr lang="en-US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增加减少图片</a:t>
            </a:r>
            <a:r>
              <a:rPr lang="en-US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/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更改图片色彩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图片工具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色彩（重新着色）</a:t>
            </a:r>
            <a:r>
              <a:rPr lang="en-US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</p:spTree>
    <p:extLst>
      <p:ext uri="{BB962C8B-B14F-4D97-AF65-F5344CB8AC3E}">
        <p14:creationId xmlns:p14="http://schemas.microsoft.com/office/powerpoint/2010/main" val="143926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041525" y="4508500"/>
            <a:ext cx="984250" cy="738188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更改文字</a:t>
            </a:r>
            <a:r>
              <a:rPr lang="en-US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绘图工具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填充</a:t>
            </a:r>
            <a:r>
              <a:rPr lang="en-US"/>
              <a:t>》</a:t>
            </a:r>
            <a:r>
              <a:rPr lang="zh-CN" altLang="en-US"/>
              <a:t>图片</a:t>
            </a:r>
            <a:r>
              <a:rPr lang="en-US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增加减少图片</a:t>
            </a:r>
            <a:r>
              <a:rPr lang="en-US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/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更改图片色彩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图片工具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色彩（重新着色）</a:t>
            </a:r>
            <a:r>
              <a:rPr lang="en-US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</p:spTree>
    <p:extLst>
      <p:ext uri="{BB962C8B-B14F-4D97-AF65-F5344CB8AC3E}">
        <p14:creationId xmlns:p14="http://schemas.microsoft.com/office/powerpoint/2010/main" val="354179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教材及教学内容</a:t>
            </a:r>
          </a:p>
          <a:p>
            <a:r>
              <a:rPr lang="zh-CN" altLang="en-US" dirty="0" smtClean="0"/>
              <a:t>说学情（教学对象分析）</a:t>
            </a:r>
          </a:p>
          <a:p>
            <a:r>
              <a:rPr lang="zh-CN" altLang="en-US" dirty="0" smtClean="0"/>
              <a:t>说教法学法</a:t>
            </a:r>
          </a:p>
          <a:p>
            <a:r>
              <a:rPr lang="zh-CN" altLang="en-US" dirty="0" smtClean="0"/>
              <a:t>说教学过程（以某一个知识点为例）</a:t>
            </a:r>
          </a:p>
          <a:p>
            <a:r>
              <a:rPr lang="zh-CN" altLang="en-US" dirty="0" smtClean="0"/>
              <a:t>说考核评价</a:t>
            </a:r>
          </a:p>
          <a:p>
            <a:r>
              <a:rPr lang="zh-CN" altLang="en-US" dirty="0" smtClean="0"/>
              <a:t>教学特色和教学亮点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036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4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4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3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19A8BD-1A9E-472E-8D53-6BF80CD9ACC6}" type="datetime1">
              <a:rPr lang="zh-CN" altLang="en-US"/>
              <a:pPr/>
              <a:t>2019/1/4</a:t>
            </a:fld>
            <a:endParaRPr lang="zh-CN" altLang="en-US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E97AEC2-F418-4D83-9411-B74AFE1AAA3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20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82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8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4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9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6EF9-F329-4BC5-8296-3392D56052EF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343E-BA0F-4A7F-B732-2FC75741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E7126EF9-F329-4BC5-8296-3392D56052EF}" type="datetimeFigureOut">
              <a:rPr lang="zh-CN" altLang="en-US" smtClean="0"/>
              <a:pPr/>
              <a:t>2019/1/4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009C343E-BA0F-4A7F-B732-2FC75741A6C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90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e.edu.cn/html/6/content/18/12/22339.shtml" TargetMode="External"/><Relationship Id="rId2" Type="http://schemas.openxmlformats.org/officeDocument/2006/relationships/hyperlink" Target="http://www.cqie.edu.cn/html/6/content/18/12/22412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cqie.edu.cn/html/6/content/18/12/22340.s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78838" y="6356352"/>
            <a:ext cx="2133600" cy="365125"/>
          </a:xfrm>
        </p:spPr>
        <p:txBody>
          <a:bodyPr/>
          <a:lstStyle/>
          <a:p>
            <a:fld id="{9A470F68-41DC-42FB-B98A-3503B51B5C33}" type="slidenum">
              <a:rPr lang="zh-CN" altLang="en-US"/>
              <a:pPr/>
              <a:t>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10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6" t="17705" b="17595"/>
          <a:stretch>
            <a:fillRect/>
          </a:stretch>
        </p:blipFill>
        <p:spPr bwMode="auto">
          <a:xfrm>
            <a:off x="-304800" y="-12902"/>
            <a:ext cx="548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9"/>
          <p:cNvSpPr>
            <a:spLocks noChangeArrowheads="1"/>
          </p:cNvSpPr>
          <p:nvPr/>
        </p:nvSpPr>
        <p:spPr bwMode="auto">
          <a:xfrm rot="20189011">
            <a:off x="846376" y="2526234"/>
            <a:ext cx="10017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3600" b="1" i="1" dirty="0" smtClean="0">
                <a:solidFill>
                  <a:srgbClr val="205867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FREE</a:t>
            </a:r>
            <a:endParaRPr lang="zh-CN" altLang="en-US" sz="3600" b="1" i="1" dirty="0">
              <a:solidFill>
                <a:srgbClr val="205867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108" name="TextBox 10"/>
          <p:cNvSpPr>
            <a:spLocks noChangeArrowheads="1"/>
          </p:cNvSpPr>
          <p:nvPr/>
        </p:nvSpPr>
        <p:spPr bwMode="auto">
          <a:xfrm rot="1213543">
            <a:off x="1680449" y="3711643"/>
            <a:ext cx="1690904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4400" b="1" i="1" dirty="0" smtClean="0">
                <a:solidFill>
                  <a:srgbClr val="974806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 </a:t>
            </a:r>
            <a:r>
              <a:rPr lang="en-US" altLang="zh-CN" sz="4400" b="1" i="1" dirty="0">
                <a:solidFill>
                  <a:srgbClr val="974806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large number</a:t>
            </a:r>
            <a:endParaRPr lang="zh-CN" altLang="en-US" sz="4400" b="1" i="1" dirty="0">
              <a:solidFill>
                <a:srgbClr val="974806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109" name="TextBox 11"/>
          <p:cNvSpPr>
            <a:spLocks noChangeArrowheads="1"/>
          </p:cNvSpPr>
          <p:nvPr/>
        </p:nvSpPr>
        <p:spPr bwMode="auto">
          <a:xfrm rot="20161373">
            <a:off x="2505470" y="1238437"/>
            <a:ext cx="134426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3600" b="1" i="1" dirty="0" smtClean="0">
                <a:solidFill>
                  <a:srgbClr val="9672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High</a:t>
            </a:r>
          </a:p>
          <a:p>
            <a:pPr algn="ctr">
              <a:lnSpc>
                <a:spcPct val="80000"/>
              </a:lnSpc>
            </a:pPr>
            <a:r>
              <a:rPr lang="en-US" altLang="zh-CN" sz="3600" b="1" i="1" dirty="0">
                <a:solidFill>
                  <a:srgbClr val="9672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quality</a:t>
            </a:r>
            <a:endParaRPr lang="zh-CN" altLang="en-US" sz="3600" b="1" i="1" dirty="0">
              <a:solidFill>
                <a:srgbClr val="9672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110" name="TextBox 12"/>
          <p:cNvSpPr>
            <a:spLocks noChangeArrowheads="1"/>
          </p:cNvSpPr>
          <p:nvPr/>
        </p:nvSpPr>
        <p:spPr bwMode="auto">
          <a:xfrm rot="1248070">
            <a:off x="3469548" y="4696937"/>
            <a:ext cx="154464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400" b="1" i="1" dirty="0" smtClean="0">
                <a:solidFill>
                  <a:srgbClr val="00B0F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FUNNY</a:t>
            </a:r>
            <a:endParaRPr lang="zh-CN" altLang="en-US" sz="4400" b="1" i="1" dirty="0">
              <a:solidFill>
                <a:srgbClr val="00B0F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112" name="TextBox 14"/>
          <p:cNvSpPr>
            <a:spLocks noChangeArrowheads="1"/>
          </p:cNvSpPr>
          <p:nvPr/>
        </p:nvSpPr>
        <p:spPr bwMode="auto">
          <a:xfrm>
            <a:off x="3177605" y="1971603"/>
            <a:ext cx="58732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如何提高课堂教学有效性与教师职称成长规划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5684591" y="4620863"/>
            <a:ext cx="2200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数字艺术学院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张小玲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4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354742" y="0"/>
            <a:ext cx="4392488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228600" sx="104000" sy="104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620689"/>
            <a:ext cx="2872099" cy="19171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620689"/>
            <a:ext cx="2872099" cy="19171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2636912"/>
            <a:ext cx="2872099" cy="19171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2636912"/>
            <a:ext cx="2872099" cy="191718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5458916"/>
            <a:ext cx="9144000" cy="85040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059832" y="684420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942317" y="733189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Baskerville Old Face" pitchFamily="18" charset="0"/>
              </a:rPr>
              <a:t>01</a:t>
            </a:r>
            <a:endParaRPr lang="zh-CN" altLang="en-US" sz="4400" dirty="0">
              <a:latin typeface="Baskerville Old Fac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743638" y="1036009"/>
            <a:ext cx="2340531" cy="87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b="0" dirty="0">
                <a:solidFill>
                  <a:srgbClr val="C0504D"/>
                </a:solidFill>
                <a:latin typeface="Baskerville Old Face" pitchFamily="18" charset="0"/>
                <a:sym typeface="华文仿宋" panose="02010600040101010101" charset="-122"/>
              </a:rPr>
              <a:t>行为改变</a:t>
            </a:r>
          </a:p>
          <a:p>
            <a:pPr>
              <a:spcBef>
                <a:spcPts val="600"/>
              </a:spcBef>
              <a:defRPr sz="1800" b="0"/>
            </a:pPr>
            <a:endParaRPr lang="zh-CN" altLang="en-US" sz="2800" dirty="0">
              <a:solidFill>
                <a:srgbClr val="C0504D"/>
              </a:solidFill>
              <a:latin typeface="Baskerville Old Face" pitchFamily="18" charset="0"/>
              <a:sym typeface="华文仿宋" panose="02010600040101010101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059832" y="2628636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942317" y="2677405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Baskerville Old Face" pitchFamily="18" charset="0"/>
              </a:rPr>
              <a:t>02</a:t>
            </a:r>
            <a:endParaRPr lang="zh-CN" altLang="en-US" sz="4400" dirty="0">
              <a:latin typeface="Baskerville Old Fac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3743638" y="2980225"/>
            <a:ext cx="2340531" cy="44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b="0" dirty="0">
                <a:solidFill>
                  <a:srgbClr val="C0504D"/>
                </a:solidFill>
                <a:latin typeface="Baskerville Old Face" pitchFamily="18" charset="0"/>
                <a:sym typeface="华文仿宋" panose="02010600040101010101" charset="-122"/>
              </a:rPr>
              <a:t>自我超越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182344" y="2206026"/>
            <a:ext cx="923330" cy="7344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spcBef>
                <a:spcPts val="600"/>
              </a:spcBef>
              <a:defRPr sz="1800" b="0"/>
            </a:pPr>
            <a:r>
              <a:rPr lang="zh-CN" altLang="en-US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仿宋" panose="02010600040101010101" charset="-122"/>
                <a:sym typeface="华文仿宋" panose="02010600040101010101" charset="-122"/>
              </a:rPr>
              <a:t>自我超越</a:t>
            </a:r>
          </a:p>
        </p:txBody>
      </p: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294923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9EE-74E9-46B7-ACEC-26D82CF4F98E}" type="slidenum">
              <a:rPr lang="zh-CN" altLang="en-US"/>
              <a:pPr/>
              <a:t>11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529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8915"/>
            <a:ext cx="8677275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0"/>
          <p:cNvSpPr>
            <a:spLocks noChangeArrowheads="1"/>
          </p:cNvSpPr>
          <p:nvPr/>
        </p:nvSpPr>
        <p:spPr bwMode="auto">
          <a:xfrm>
            <a:off x="4932365" y="1487490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4F6128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4F6128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1</a:t>
            </a:r>
            <a:endParaRPr lang="zh-CN" altLang="en-US" sz="4000" b="1" i="1" dirty="0">
              <a:solidFill>
                <a:srgbClr val="4F6128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0" name="TextBox 11"/>
          <p:cNvSpPr>
            <a:spLocks noChangeArrowheads="1"/>
          </p:cNvSpPr>
          <p:nvPr/>
        </p:nvSpPr>
        <p:spPr bwMode="auto">
          <a:xfrm>
            <a:off x="4930775" y="3030540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00467A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00467A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2</a:t>
            </a:r>
            <a:endParaRPr lang="zh-CN" altLang="en-US" sz="4000" b="1" i="1" dirty="0">
              <a:solidFill>
                <a:srgbClr val="00467A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1" name="TextBox 12"/>
          <p:cNvSpPr>
            <a:spLocks noChangeArrowheads="1"/>
          </p:cNvSpPr>
          <p:nvPr/>
        </p:nvSpPr>
        <p:spPr bwMode="auto">
          <a:xfrm>
            <a:off x="4930775" y="4581525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67310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67310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3</a:t>
            </a:r>
            <a:endParaRPr lang="zh-CN" altLang="en-US" sz="4000" b="1" i="1" dirty="0">
              <a:solidFill>
                <a:srgbClr val="67310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2" name="TextBox 13"/>
          <p:cNvSpPr>
            <a:spLocks noChangeArrowheads="1"/>
          </p:cNvSpPr>
          <p:nvPr/>
        </p:nvSpPr>
        <p:spPr bwMode="auto">
          <a:xfrm flipH="1">
            <a:off x="504823" y="2738657"/>
            <a:ext cx="383381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每学期的课程安排应该提前安排给专业教师进行教学资料准备。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开学的时候教师才知道自己上的课程内容，根本来不及做教学准备，特别是教案和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endParaRPr lang="en-US" sz="1400" b="1" i="1" dirty="0">
              <a:solidFill>
                <a:srgbClr val="4B3C2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55303" name="TextBox 14"/>
          <p:cNvSpPr>
            <a:spLocks noChangeArrowheads="1"/>
          </p:cNvSpPr>
          <p:nvPr/>
        </p:nvSpPr>
        <p:spPr bwMode="auto">
          <a:xfrm>
            <a:off x="971550" y="5761039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督导建议</a:t>
            </a:r>
            <a:endParaRPr lang="zh-CN" altLang="en-US" sz="5400" b="1" i="1" dirty="0">
              <a:solidFill>
                <a:srgbClr val="595959"/>
              </a:solidFill>
              <a:latin typeface="Agency FB" panose="020B0503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304" name="TextBox 15"/>
          <p:cNvSpPr>
            <a:spLocks noChangeArrowheads="1"/>
          </p:cNvSpPr>
          <p:nvPr/>
        </p:nvSpPr>
        <p:spPr bwMode="auto">
          <a:xfrm flipH="1">
            <a:off x="628649" y="4413467"/>
            <a:ext cx="3709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订教材的时候是根据任课教师进行选择，教研组进行审查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不是其他老师选教材，另一个老师上课。</a:t>
            </a:r>
          </a:p>
        </p:txBody>
      </p:sp>
      <p:sp>
        <p:nvSpPr>
          <p:cNvPr id="55305" name="TextBox 16"/>
          <p:cNvSpPr>
            <a:spLocks noChangeArrowheads="1"/>
          </p:cNvSpPr>
          <p:nvPr/>
        </p:nvSpPr>
        <p:spPr bwMode="auto">
          <a:xfrm flipH="1">
            <a:off x="409574" y="1306395"/>
            <a:ext cx="377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所有老师要熟悉授课的课程体系。</a:t>
            </a:r>
            <a:r>
              <a:rPr lang="zh-CN" altLang="en-US" sz="1400" dirty="0" smtClean="0">
                <a:solidFill>
                  <a:srgbClr val="4B3C29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必须明确课程在整个人才培养中的地位及要求，并经常与对应教学团队沟通交流。</a:t>
            </a:r>
            <a:endParaRPr lang="en-US" sz="1400" dirty="0">
              <a:solidFill>
                <a:srgbClr val="4B3C2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3480349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19EE-74E9-46B7-ACEC-26D82CF4F98E}" type="slidenum">
              <a:rPr lang="zh-CN" altLang="en-US"/>
              <a:pPr/>
              <a:t>12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529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8914"/>
            <a:ext cx="8677275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0"/>
          <p:cNvSpPr>
            <a:spLocks noChangeArrowheads="1"/>
          </p:cNvSpPr>
          <p:nvPr/>
        </p:nvSpPr>
        <p:spPr bwMode="auto">
          <a:xfrm>
            <a:off x="4932365" y="1487490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4F6128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4F6128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4</a:t>
            </a:r>
            <a:endParaRPr lang="zh-CN" altLang="en-US" sz="4000" b="1" i="1" dirty="0">
              <a:solidFill>
                <a:srgbClr val="4F6128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0" name="TextBox 11"/>
          <p:cNvSpPr>
            <a:spLocks noChangeArrowheads="1"/>
          </p:cNvSpPr>
          <p:nvPr/>
        </p:nvSpPr>
        <p:spPr bwMode="auto">
          <a:xfrm>
            <a:off x="4930775" y="3030540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00467A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00467A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5</a:t>
            </a:r>
            <a:endParaRPr lang="zh-CN" altLang="en-US" sz="4000" b="1" i="1" dirty="0">
              <a:solidFill>
                <a:srgbClr val="00467A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1" name="TextBox 12"/>
          <p:cNvSpPr>
            <a:spLocks noChangeArrowheads="1"/>
          </p:cNvSpPr>
          <p:nvPr/>
        </p:nvSpPr>
        <p:spPr bwMode="auto">
          <a:xfrm>
            <a:off x="4930775" y="4581525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CN" altLang="en-US" sz="4000" b="1" i="1" dirty="0" smtClean="0">
                <a:solidFill>
                  <a:srgbClr val="67310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建议</a:t>
            </a:r>
            <a:r>
              <a:rPr lang="en-US" altLang="zh-CN" sz="4000" b="1" i="1" dirty="0" smtClean="0">
                <a:solidFill>
                  <a:srgbClr val="67310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6</a:t>
            </a:r>
            <a:endParaRPr lang="zh-CN" altLang="en-US" sz="4000" b="1" i="1" dirty="0">
              <a:solidFill>
                <a:srgbClr val="67310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302" name="TextBox 13"/>
          <p:cNvSpPr>
            <a:spLocks noChangeArrowheads="1"/>
          </p:cNvSpPr>
          <p:nvPr/>
        </p:nvSpPr>
        <p:spPr bwMode="auto">
          <a:xfrm flipH="1">
            <a:off x="447675" y="2738657"/>
            <a:ext cx="36221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规范记心中。</a:t>
            </a: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携带资料（电子 纸质），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教学节奏（引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讲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练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结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悬）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sz="1400" b="1" dirty="0">
              <a:solidFill>
                <a:srgbClr val="4B3C2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55303" name="TextBox 14"/>
          <p:cNvSpPr>
            <a:spLocks noChangeArrowheads="1"/>
          </p:cNvSpPr>
          <p:nvPr/>
        </p:nvSpPr>
        <p:spPr bwMode="auto">
          <a:xfrm>
            <a:off x="971550" y="5929315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督导建议</a:t>
            </a:r>
            <a:endParaRPr lang="zh-CN" altLang="en-US" sz="5400" b="1" i="1" dirty="0">
              <a:solidFill>
                <a:srgbClr val="595959"/>
              </a:solidFill>
              <a:latin typeface="Agency FB" panose="020B0503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304" name="TextBox 15"/>
          <p:cNvSpPr>
            <a:spLocks noChangeArrowheads="1"/>
          </p:cNvSpPr>
          <p:nvPr/>
        </p:nvSpPr>
        <p:spPr bwMode="auto">
          <a:xfrm flipH="1">
            <a:off x="447674" y="4413467"/>
            <a:ext cx="3743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课程组，教学团队交流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（包括集体听课不可少。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这是实现有效课堂的更优途径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305" name="TextBox 16"/>
          <p:cNvSpPr>
            <a:spLocks noChangeArrowheads="1"/>
          </p:cNvSpPr>
          <p:nvPr/>
        </p:nvSpPr>
        <p:spPr bwMode="auto">
          <a:xfrm flipH="1">
            <a:off x="333375" y="1306395"/>
            <a:ext cx="37403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全局与实时管控课堂。</a:t>
            </a:r>
            <a:r>
              <a:rPr lang="zh-CN" altLang="en-US" sz="1400" dirty="0" smtClean="0">
                <a:ea typeface="微软雅黑" pitchFamily="34" charset="-122"/>
              </a:rPr>
              <a:t>教学相长</a:t>
            </a:r>
            <a:r>
              <a:rPr lang="zh-CN" altLang="en-US" sz="1400" dirty="0">
                <a:ea typeface="微软雅黑" pitchFamily="34" charset="-122"/>
              </a:rPr>
              <a:t>、师生共</a:t>
            </a:r>
            <a:r>
              <a:rPr lang="zh-CN" altLang="en-US" sz="1400" dirty="0" smtClean="0">
                <a:ea typeface="微软雅黑" pitchFamily="34" charset="-122"/>
              </a:rPr>
              <a:t>作。环境，纪律，情绪。</a:t>
            </a:r>
            <a:endParaRPr lang="en-US" sz="1400" dirty="0">
              <a:solidFill>
                <a:srgbClr val="4B3C2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7726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平行四边形 55"/>
          <p:cNvSpPr/>
          <p:nvPr/>
        </p:nvSpPr>
        <p:spPr>
          <a:xfrm flipH="1">
            <a:off x="6532766" y="255183"/>
            <a:ext cx="2212377" cy="1440764"/>
          </a:xfrm>
          <a:prstGeom prst="parallelogram">
            <a:avLst>
              <a:gd name="adj" fmla="val 1141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019614" y="2198624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41660" y="2151711"/>
            <a:ext cx="568255" cy="568181"/>
            <a:chOff x="846231" y="3363838"/>
            <a:chExt cx="845449" cy="84533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4D99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01</a:t>
              </a:r>
              <a:endParaRPr lang="zh-CN" altLang="en-US" sz="2800" b="1" dirty="0">
                <a:solidFill>
                  <a:srgbClr val="1C4D99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6062599" y="2212713"/>
            <a:ext cx="2594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讲师</a:t>
            </a:r>
            <a:r>
              <a:rPr lang="en-US" altLang="zh-CN" sz="20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sz="2000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基本条件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019614" y="2895987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5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41660" y="2849074"/>
            <a:ext cx="568255" cy="568181"/>
            <a:chOff x="846231" y="3363838"/>
            <a:chExt cx="845449" cy="845339"/>
          </a:xfrm>
        </p:grpSpPr>
        <p:grpSp>
          <p:nvGrpSpPr>
            <p:cNvPr id="68" name="组合 67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69" name="TextBox 1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9F1205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02</a:t>
              </a:r>
              <a:endParaRPr lang="zh-CN" altLang="en-US" sz="2800" b="1" dirty="0">
                <a:solidFill>
                  <a:srgbClr val="9F1205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6062599" y="2910076"/>
            <a:ext cx="2630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副高</a:t>
            </a:r>
            <a:r>
              <a:rPr lang="en-US" altLang="zh-CN" sz="2000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sz="2000" b="1" i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基本条件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19614" y="3639388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241660" y="3592475"/>
            <a:ext cx="568255" cy="568181"/>
            <a:chOff x="846231" y="3363838"/>
            <a:chExt cx="845449" cy="845339"/>
          </a:xfrm>
        </p:grpSpPr>
        <p:grpSp>
          <p:nvGrpSpPr>
            <p:cNvPr id="79" name="组合 78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80" name="TextBox 1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4D99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03</a:t>
              </a:r>
              <a:endParaRPr lang="zh-CN" altLang="en-US" sz="2800" b="1" dirty="0">
                <a:solidFill>
                  <a:srgbClr val="1C4D99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6062599" y="3653477"/>
            <a:ext cx="2462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艺术学科 </a:t>
            </a:r>
            <a:r>
              <a:rPr lang="en-US" altLang="zh-CN" sz="2000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sz="2000" b="1" i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量化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019614" y="4382789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5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241660" y="4335876"/>
            <a:ext cx="568255" cy="568181"/>
            <a:chOff x="846231" y="3363838"/>
            <a:chExt cx="845449" cy="845339"/>
          </a:xfrm>
        </p:grpSpPr>
        <p:grpSp>
          <p:nvGrpSpPr>
            <p:cNvPr id="88" name="组合 87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89" name="TextBox 1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9F1205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04</a:t>
              </a:r>
              <a:endParaRPr lang="zh-CN" altLang="en-US" sz="2800" b="1" dirty="0">
                <a:solidFill>
                  <a:srgbClr val="9F1205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92" name="TextBox 6"/>
          <p:cNvSpPr txBox="1">
            <a:spLocks noChangeArrowheads="1"/>
          </p:cNvSpPr>
          <p:nvPr/>
        </p:nvSpPr>
        <p:spPr bwMode="auto">
          <a:xfrm>
            <a:off x="6062600" y="4396878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积极参与</a:t>
            </a:r>
            <a:endParaRPr lang="zh-CN" altLang="en-US" dirty="0">
              <a:solidFill>
                <a:srgbClr val="C00000"/>
              </a:solidFill>
              <a:ea typeface="微软雅黑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09910" y="5121230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231956" y="5074317"/>
            <a:ext cx="568255" cy="568181"/>
            <a:chOff x="846231" y="3363838"/>
            <a:chExt cx="845449" cy="845339"/>
          </a:xfrm>
        </p:grpSpPr>
        <p:grpSp>
          <p:nvGrpSpPr>
            <p:cNvPr id="96" name="组合 9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同心圆 9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4D99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05</a:t>
              </a:r>
              <a:endParaRPr lang="zh-CN" altLang="en-US" sz="2800" b="1" dirty="0">
                <a:solidFill>
                  <a:srgbClr val="1C4D99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100" name="TextBox 6"/>
          <p:cNvSpPr txBox="1">
            <a:spLocks noChangeArrowheads="1"/>
          </p:cNvSpPr>
          <p:nvPr/>
        </p:nvSpPr>
        <p:spPr bwMode="auto">
          <a:xfrm>
            <a:off x="6052896" y="5135319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做资料技巧</a:t>
            </a: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5009910" y="5818593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2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231956" y="5771680"/>
            <a:ext cx="568255" cy="568181"/>
            <a:chOff x="846231" y="3363838"/>
            <a:chExt cx="845449" cy="845339"/>
          </a:xfrm>
        </p:grpSpPr>
        <p:grpSp>
          <p:nvGrpSpPr>
            <p:cNvPr id="106" name="组合 10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8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107" name="TextBox 1"/>
            <p:cNvSpPr txBox="1"/>
            <p:nvPr/>
          </p:nvSpPr>
          <p:spPr>
            <a:xfrm>
              <a:off x="971600" y="3490146"/>
              <a:ext cx="486529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800" b="1" dirty="0">
                  <a:solidFill>
                    <a:srgbClr val="9F1205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06</a:t>
              </a:r>
              <a:endParaRPr lang="zh-CN" altLang="en-US" sz="2800" b="1" dirty="0">
                <a:solidFill>
                  <a:srgbClr val="9F1205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112" name="TextBox 6"/>
          <p:cNvSpPr txBox="1">
            <a:spLocks noChangeArrowheads="1"/>
          </p:cNvSpPr>
          <p:nvPr/>
        </p:nvSpPr>
        <p:spPr bwMode="auto">
          <a:xfrm>
            <a:off x="6052896" y="5871104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建议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4322927" y="1607103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544973" y="1560190"/>
            <a:ext cx="568255" cy="568181"/>
            <a:chOff x="846231" y="3363838"/>
            <a:chExt cx="845449" cy="845339"/>
          </a:xfrm>
        </p:grpSpPr>
        <p:grpSp>
          <p:nvGrpSpPr>
            <p:cNvPr id="126" name="组合 125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127" name="TextBox 1"/>
            <p:cNvSpPr txBox="1"/>
            <p:nvPr/>
          </p:nvSpPr>
          <p:spPr>
            <a:xfrm>
              <a:off x="971600" y="3490146"/>
              <a:ext cx="536613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9F1205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二</a:t>
              </a:r>
              <a:endParaRPr lang="zh-CN" altLang="en-US" sz="2800" b="1" dirty="0">
                <a:solidFill>
                  <a:srgbClr val="9F1205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130" name="TextBox 6"/>
          <p:cNvSpPr txBox="1">
            <a:spLocks noChangeArrowheads="1"/>
          </p:cNvSpPr>
          <p:nvPr/>
        </p:nvSpPr>
        <p:spPr bwMode="auto">
          <a:xfrm>
            <a:off x="5095947" y="1647319"/>
            <a:ext cx="26305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教师个人成长</a:t>
            </a:r>
          </a:p>
        </p:txBody>
      </p:sp>
      <p:pic>
        <p:nvPicPr>
          <p:cNvPr id="77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6" t="17705" b="17595"/>
          <a:stretch>
            <a:fillRect/>
          </a:stretch>
        </p:blipFill>
        <p:spPr bwMode="auto">
          <a:xfrm>
            <a:off x="-1041422" y="-24146"/>
            <a:ext cx="548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1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2" grpId="0"/>
      <p:bldP spid="83" grpId="0"/>
      <p:bldP spid="92" grpId="0"/>
      <p:bldP spid="100" grpId="0"/>
      <p:bldP spid="112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艺术</a:t>
            </a:r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学科讲师</a:t>
            </a:r>
            <a:r>
              <a:rPr lang="en-US" altLang="zh-CN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基本条件</a:t>
            </a:r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b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0" y="1257301"/>
            <a:ext cx="7207646" cy="36290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12051" y="3501509"/>
            <a:ext cx="203132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i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与报专业相关课程</a:t>
            </a:r>
            <a:endParaRPr lang="zh-CN" altLang="en-US" b="1" i="1" dirty="0">
              <a:solidFill>
                <a:srgbClr val="C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3906" y="4516992"/>
            <a:ext cx="1674794" cy="537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i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必须要能检索</a:t>
            </a:r>
          </a:p>
        </p:txBody>
      </p:sp>
      <p:sp>
        <p:nvSpPr>
          <p:cNvPr id="9" name="矩形 8"/>
          <p:cNvSpPr/>
          <p:nvPr/>
        </p:nvSpPr>
        <p:spPr>
          <a:xfrm>
            <a:off x="3477556" y="2063789"/>
            <a:ext cx="2821644" cy="422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研究生免考</a:t>
            </a:r>
          </a:p>
        </p:txBody>
      </p:sp>
    </p:spTree>
    <p:extLst>
      <p:ext uri="{BB962C8B-B14F-4D97-AF65-F5344CB8AC3E}">
        <p14:creationId xmlns:p14="http://schemas.microsoft.com/office/powerpoint/2010/main" val="283749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09775" y="3943597"/>
            <a:ext cx="1247775" cy="2476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050" y="3924300"/>
            <a:ext cx="1057275" cy="2476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艺术</a:t>
            </a:r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学科副高</a:t>
            </a:r>
            <a:r>
              <a:rPr lang="en-US" altLang="zh-CN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基本条件</a:t>
            </a:r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b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</a:b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77312" y="37245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zh-CN" sz="1200" b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    </a:t>
            </a:r>
            <a:r>
              <a:rPr lang="zh-CN" altLang="en-US" sz="18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连续三年</a:t>
            </a:r>
            <a:r>
              <a:rPr lang="zh-CN" altLang="en-US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zh-CN" sz="18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年度考核</a:t>
            </a:r>
            <a:r>
              <a:rPr lang="zh-CN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为“合格”以上者</a:t>
            </a:r>
            <a:endParaRPr lang="en-US" altLang="zh-CN" sz="1800" b="1" dirty="0">
              <a:solidFill>
                <a:srgbClr val="C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1200" dirty="0" smtClean="0">
                <a:ea typeface="微软雅黑" pitchFamily="34" charset="-122"/>
              </a:rPr>
              <a:t>“基本合格”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次以上者，延期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年申报；被确定为“不合格”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次以上者，延期</a:t>
            </a:r>
            <a:r>
              <a:rPr lang="en-US" altLang="zh-CN" sz="1200" dirty="0">
                <a:ea typeface="微软雅黑" pitchFamily="34" charset="-122"/>
              </a:rPr>
              <a:t>2</a:t>
            </a:r>
            <a:r>
              <a:rPr lang="zh-CN" altLang="zh-CN" sz="1200" dirty="0">
                <a:ea typeface="微软雅黑" pitchFamily="34" charset="-122"/>
              </a:rPr>
              <a:t>年申报</a:t>
            </a:r>
            <a:r>
              <a:rPr lang="zh-CN" altLang="zh-CN" sz="1200" dirty="0" smtClean="0">
                <a:ea typeface="微软雅黑" pitchFamily="34" charset="-122"/>
              </a:rPr>
              <a:t>。</a:t>
            </a:r>
            <a:endParaRPr lang="en-US" altLang="zh-CN" sz="1200" dirty="0" smtClean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    </a:t>
            </a:r>
            <a:r>
              <a:rPr lang="zh-CN" altLang="en-US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年限</a:t>
            </a:r>
            <a:endParaRPr lang="en-US" altLang="zh-CN" sz="1800" b="1" dirty="0">
              <a:solidFill>
                <a:srgbClr val="C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1200" dirty="0" smtClean="0">
                <a:ea typeface="微软雅黑" pitchFamily="34" charset="-122"/>
              </a:rPr>
              <a:t> </a:t>
            </a:r>
            <a:r>
              <a:rPr lang="zh-CN" altLang="zh-CN" sz="1200" dirty="0" smtClean="0">
                <a:solidFill>
                  <a:srgbClr val="C00000"/>
                </a:solidFill>
                <a:ea typeface="微软雅黑" pitchFamily="34" charset="-122"/>
              </a:rPr>
              <a:t>聘任</a:t>
            </a:r>
            <a:r>
              <a:rPr lang="zh-CN" altLang="zh-CN" sz="1200" dirty="0">
                <a:ea typeface="微软雅黑" pitchFamily="34" charset="-122"/>
              </a:rPr>
              <a:t>讲师职务</a:t>
            </a:r>
            <a:r>
              <a:rPr lang="en-US" altLang="zh-CN" sz="1200" dirty="0">
                <a:solidFill>
                  <a:srgbClr val="FF0000"/>
                </a:solidFill>
                <a:ea typeface="微软雅黑" pitchFamily="34" charset="-122"/>
              </a:rPr>
              <a:t>5</a:t>
            </a:r>
            <a:r>
              <a:rPr lang="zh-CN" altLang="zh-CN" sz="1200" dirty="0">
                <a:ea typeface="微软雅黑" pitchFamily="34" charset="-122"/>
              </a:rPr>
              <a:t>年及以上或博士学位获得者从事本专业技术工作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年及</a:t>
            </a:r>
            <a:r>
              <a:rPr lang="zh-CN" altLang="zh-CN" sz="1200" dirty="0" smtClean="0">
                <a:ea typeface="微软雅黑" pitchFamily="34" charset="-122"/>
              </a:rPr>
              <a:t>以上</a:t>
            </a:r>
            <a:endParaRPr lang="en-US" altLang="zh-CN" sz="1200" dirty="0" smtClean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    </a:t>
            </a:r>
            <a:r>
              <a:rPr lang="zh-CN" altLang="en-US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教学</a:t>
            </a:r>
            <a:r>
              <a:rPr lang="zh-CN" altLang="en-US" sz="18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质量  </a:t>
            </a:r>
            <a:r>
              <a:rPr lang="zh-CN" altLang="en-US" sz="1800" b="1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（评教</a:t>
            </a:r>
            <a:r>
              <a:rPr lang="en-US" altLang="zh-CN" sz="1800" b="1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800" b="1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校</a:t>
            </a:r>
            <a:r>
              <a:rPr lang="zh-CN" altLang="en-US" sz="1800" b="1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督导</a:t>
            </a:r>
            <a:r>
              <a:rPr lang="en-US" altLang="zh-CN" sz="1800" b="1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800" b="1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院督导）</a:t>
            </a:r>
            <a:endParaRPr lang="en-US" altLang="zh-CN" sz="1800" b="1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1200" dirty="0">
                <a:ea typeface="微软雅黑" pitchFamily="34" charset="-122"/>
              </a:rPr>
              <a:t>平均每学年不低于</a:t>
            </a:r>
            <a:r>
              <a:rPr lang="en-US" altLang="zh-CN" sz="1200" dirty="0">
                <a:solidFill>
                  <a:srgbClr val="C00000"/>
                </a:solidFill>
                <a:ea typeface="微软雅黑" pitchFamily="34" charset="-122"/>
              </a:rPr>
              <a:t>240</a:t>
            </a:r>
            <a:r>
              <a:rPr lang="zh-CN" altLang="zh-CN" sz="1200" dirty="0" smtClean="0">
                <a:solidFill>
                  <a:srgbClr val="C00000"/>
                </a:solidFill>
                <a:ea typeface="微软雅黑" pitchFamily="34" charset="-122"/>
              </a:rPr>
              <a:t>学时</a:t>
            </a:r>
            <a:r>
              <a:rPr lang="zh-CN" altLang="en-US" sz="1200" dirty="0" smtClean="0">
                <a:ea typeface="微软雅黑" pitchFamily="34" charset="-122"/>
              </a:rPr>
              <a:t>，</a:t>
            </a:r>
            <a:r>
              <a:rPr lang="zh-CN" altLang="zh-CN" sz="1200" dirty="0">
                <a:ea typeface="微软雅黑" pitchFamily="34" charset="-122"/>
              </a:rPr>
              <a:t>课堂教学评价达到</a:t>
            </a:r>
            <a:r>
              <a:rPr lang="zh-CN" altLang="zh-CN" sz="1200" dirty="0">
                <a:solidFill>
                  <a:srgbClr val="C00000"/>
                </a:solidFill>
                <a:ea typeface="微软雅黑" pitchFamily="34" charset="-122"/>
              </a:rPr>
              <a:t>良好及</a:t>
            </a:r>
            <a:r>
              <a:rPr lang="zh-CN" altLang="zh-CN" sz="1200" dirty="0" smtClean="0">
                <a:solidFill>
                  <a:srgbClr val="C00000"/>
                </a:solidFill>
                <a:ea typeface="微软雅黑" pitchFamily="34" charset="-122"/>
              </a:rPr>
              <a:t>以上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itchFamily="34" charset="-122"/>
              </a:rPr>
              <a:t>，</a:t>
            </a:r>
            <a:endParaRPr lang="en-US" altLang="zh-CN" sz="1200" dirty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    </a:t>
            </a:r>
            <a:r>
              <a:rPr lang="zh-CN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教学研究成果</a:t>
            </a:r>
            <a:r>
              <a:rPr lang="zh-CN" altLang="en-US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条件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itchFamily="34" charset="-122"/>
              </a:rPr>
              <a:t>（</a:t>
            </a:r>
            <a:r>
              <a:rPr lang="zh-CN" altLang="zh-CN" sz="1200" dirty="0">
                <a:ea typeface="微软雅黑" pitchFamily="34" charset="-122"/>
              </a:rPr>
              <a:t>一类条件之一或二类条件之二</a:t>
            </a:r>
            <a:r>
              <a:rPr lang="zh-CN" altLang="en-US" sz="1200" dirty="0" smtClean="0">
                <a:ea typeface="微软雅黑" pitchFamily="34" charset="-122"/>
              </a:rPr>
              <a:t>）</a:t>
            </a:r>
            <a:endParaRPr lang="en-US" altLang="zh-CN" sz="1200" dirty="0" smtClean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1200" dirty="0">
                <a:ea typeface="微软雅黑" pitchFamily="34" charset="-122"/>
              </a:rPr>
              <a:t>一类</a:t>
            </a:r>
            <a:r>
              <a:rPr lang="zh-CN" altLang="zh-CN" sz="1200" dirty="0" smtClean="0">
                <a:ea typeface="微软雅黑" pitchFamily="34" charset="-122"/>
              </a:rPr>
              <a:t>①</a:t>
            </a:r>
            <a:r>
              <a:rPr lang="zh-CN" altLang="zh-CN" sz="1200" dirty="0">
                <a:ea typeface="微软雅黑" pitchFamily="34" charset="-122"/>
              </a:rPr>
              <a:t>主研（前</a:t>
            </a:r>
            <a:r>
              <a:rPr lang="en-US" altLang="zh-CN" sz="1200" dirty="0">
                <a:ea typeface="微软雅黑" pitchFamily="34" charset="-122"/>
              </a:rPr>
              <a:t>2</a:t>
            </a:r>
            <a:r>
              <a:rPr lang="zh-CN" altLang="zh-CN" sz="1200" dirty="0">
                <a:ea typeface="微软雅黑" pitchFamily="34" charset="-122"/>
              </a:rPr>
              <a:t>名）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项省级</a:t>
            </a:r>
            <a:r>
              <a:rPr lang="zh-CN" altLang="zh-CN" sz="1200" b="1" dirty="0">
                <a:ea typeface="微软雅黑" pitchFamily="34" charset="-122"/>
              </a:rPr>
              <a:t>教学改革</a:t>
            </a:r>
            <a:r>
              <a:rPr lang="zh-CN" altLang="zh-CN" sz="1200" dirty="0">
                <a:ea typeface="微软雅黑" pitchFamily="34" charset="-122"/>
              </a:rPr>
              <a:t>项目</a:t>
            </a:r>
            <a:r>
              <a:rPr lang="en-US" altLang="zh-CN" sz="1200" dirty="0">
                <a:ea typeface="微软雅黑" pitchFamily="34" charset="-122"/>
              </a:rPr>
              <a:t>,</a:t>
            </a:r>
            <a:r>
              <a:rPr lang="zh-CN" altLang="zh-CN" sz="1200" dirty="0">
                <a:ea typeface="微软雅黑" pitchFamily="34" charset="-122"/>
              </a:rPr>
              <a:t>或主研（前</a:t>
            </a:r>
            <a:r>
              <a:rPr lang="en-US" altLang="zh-CN" sz="1200" dirty="0">
                <a:ea typeface="微软雅黑" pitchFamily="34" charset="-122"/>
              </a:rPr>
              <a:t>5</a:t>
            </a:r>
            <a:r>
              <a:rPr lang="zh-CN" altLang="zh-CN" sz="1200" dirty="0">
                <a:ea typeface="微软雅黑" pitchFamily="34" charset="-122"/>
              </a:rPr>
              <a:t>名）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项国家级教学教改项目</a:t>
            </a:r>
            <a:r>
              <a:rPr lang="zh-CN" altLang="zh-CN" sz="1200" dirty="0" smtClean="0">
                <a:ea typeface="微软雅黑" pitchFamily="34" charset="-122"/>
              </a:rPr>
              <a:t>。</a:t>
            </a:r>
            <a:r>
              <a:rPr lang="zh-CN" altLang="en-US" sz="1200" dirty="0" smtClean="0">
                <a:ea typeface="微软雅黑" pitchFamily="34" charset="-122"/>
              </a:rPr>
              <a:t>必须结题</a:t>
            </a:r>
            <a:endParaRPr lang="en-US" altLang="zh-CN" sz="1200" dirty="0" smtClean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1200" dirty="0">
                <a:ea typeface="微软雅黑" pitchFamily="34" charset="-122"/>
              </a:rPr>
              <a:t>一类</a:t>
            </a:r>
            <a:r>
              <a:rPr lang="zh-CN" altLang="zh-CN" sz="1200" dirty="0" smtClean="0">
                <a:ea typeface="微软雅黑" pitchFamily="34" charset="-122"/>
              </a:rPr>
              <a:t>②</a:t>
            </a:r>
            <a:r>
              <a:rPr lang="zh-CN" altLang="zh-CN" sz="1200" dirty="0">
                <a:ea typeface="微软雅黑" pitchFamily="34" charset="-122"/>
              </a:rPr>
              <a:t>主编或编著（</a:t>
            </a:r>
            <a:r>
              <a:rPr lang="zh-CN" altLang="zh-CN" sz="1200" dirty="0">
                <a:solidFill>
                  <a:srgbClr val="C00000"/>
                </a:solidFill>
                <a:ea typeface="微软雅黑" pitchFamily="34" charset="-122"/>
              </a:rPr>
              <a:t>前</a:t>
            </a:r>
            <a:r>
              <a:rPr lang="en-US" altLang="zh-CN" sz="1200" dirty="0">
                <a:solidFill>
                  <a:srgbClr val="C00000"/>
                </a:solidFill>
                <a:ea typeface="微软雅黑" pitchFamily="34" charset="-122"/>
              </a:rPr>
              <a:t>2</a:t>
            </a:r>
            <a:r>
              <a:rPr lang="zh-CN" altLang="zh-CN" sz="1200" dirty="0">
                <a:solidFill>
                  <a:srgbClr val="C00000"/>
                </a:solidFill>
                <a:ea typeface="微软雅黑" pitchFamily="34" charset="-122"/>
              </a:rPr>
              <a:t>名</a:t>
            </a:r>
            <a:r>
              <a:rPr lang="zh-CN" altLang="zh-CN" sz="1200" dirty="0">
                <a:ea typeface="微软雅黑" pitchFamily="34" charset="-122"/>
              </a:rPr>
              <a:t>）教材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部并获省级优秀教材或全国教材图书奖，或编著（前</a:t>
            </a:r>
            <a:r>
              <a:rPr lang="en-US" altLang="zh-CN" sz="1200" dirty="0">
                <a:ea typeface="微软雅黑" pitchFamily="34" charset="-122"/>
              </a:rPr>
              <a:t>4</a:t>
            </a:r>
            <a:r>
              <a:rPr lang="zh-CN" altLang="zh-CN" sz="1200" dirty="0">
                <a:ea typeface="微软雅黑" pitchFamily="34" charset="-122"/>
              </a:rPr>
              <a:t>名）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部教材获国家规划立项（</a:t>
            </a:r>
            <a:r>
              <a:rPr lang="en-US" altLang="zh-CN" sz="1200" dirty="0">
                <a:ea typeface="微软雅黑" pitchFamily="34" charset="-122"/>
              </a:rPr>
              <a:t>21</a:t>
            </a:r>
            <a:r>
              <a:rPr lang="zh-CN" altLang="zh-CN" sz="1200" dirty="0">
                <a:ea typeface="微软雅黑" pitchFamily="34" charset="-122"/>
              </a:rPr>
              <a:t>世纪教材、十五教材、十一五教材）</a:t>
            </a:r>
            <a:r>
              <a:rPr lang="zh-CN" altLang="zh-CN" sz="1200" dirty="0" smtClean="0">
                <a:ea typeface="微软雅黑" pitchFamily="34" charset="-122"/>
              </a:rPr>
              <a:t>。</a:t>
            </a:r>
            <a:endParaRPr lang="en-US" altLang="zh-CN" sz="1200" dirty="0" smtClean="0">
              <a:ea typeface="微软雅黑" pitchFamily="34" charset="-122"/>
            </a:endParaRPr>
          </a:p>
          <a:p>
            <a:r>
              <a:rPr lang="zh-CN" altLang="zh-CN" sz="1200" dirty="0">
                <a:ea typeface="微软雅黑" pitchFamily="34" charset="-122"/>
              </a:rPr>
              <a:t>二类</a:t>
            </a:r>
            <a:r>
              <a:rPr lang="zh-CN" altLang="zh-CN" sz="1200" dirty="0" smtClean="0">
                <a:ea typeface="微软雅黑" pitchFamily="34" charset="-122"/>
              </a:rPr>
              <a:t>①</a:t>
            </a:r>
            <a:r>
              <a:rPr lang="zh-CN" altLang="zh-CN" sz="1200" dirty="0">
                <a:ea typeface="微软雅黑" pitchFamily="34" charset="-122"/>
              </a:rPr>
              <a:t>在学术期刊公开发表教研教改论文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篇及以上。</a:t>
            </a:r>
          </a:p>
          <a:p>
            <a:r>
              <a:rPr lang="zh-CN" altLang="zh-CN" sz="1200" dirty="0" smtClean="0">
                <a:ea typeface="微软雅黑" pitchFamily="34" charset="-122"/>
              </a:rPr>
              <a:t>二</a:t>
            </a:r>
            <a:r>
              <a:rPr lang="zh-CN" altLang="zh-CN" sz="1200" dirty="0">
                <a:ea typeface="微软雅黑" pitchFamily="34" charset="-122"/>
              </a:rPr>
              <a:t>类</a:t>
            </a:r>
            <a:r>
              <a:rPr lang="zh-CN" altLang="zh-CN" sz="1200" dirty="0" smtClean="0">
                <a:ea typeface="微软雅黑" pitchFamily="34" charset="-122"/>
              </a:rPr>
              <a:t>③</a:t>
            </a:r>
            <a:r>
              <a:rPr lang="zh-CN" altLang="zh-CN" sz="1200" dirty="0">
                <a:ea typeface="微软雅黑" pitchFamily="34" charset="-122"/>
              </a:rPr>
              <a:t>在完成规定教学工作量前提下，近三年课堂教学评价均达到优秀</a:t>
            </a:r>
            <a:r>
              <a:rPr lang="zh-CN" altLang="zh-CN" sz="1200" dirty="0" smtClean="0">
                <a:ea typeface="微软雅黑" pitchFamily="34" charset="-122"/>
              </a:rPr>
              <a:t>。</a:t>
            </a:r>
            <a:endParaRPr lang="en-US" altLang="zh-CN" sz="1200" dirty="0" smtClean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   </a:t>
            </a:r>
            <a:r>
              <a:rPr lang="en-US" altLang="zh-CN" sz="18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zh-CN" sz="1800" b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学术</a:t>
            </a:r>
            <a:r>
              <a:rPr lang="zh-CN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成果量化考核</a:t>
            </a:r>
            <a:r>
              <a:rPr lang="zh-CN" altLang="zh-CN" sz="1800" b="1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不低于</a:t>
            </a:r>
            <a:r>
              <a:rPr lang="en-US" altLang="zh-CN" sz="1800" b="1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50</a:t>
            </a:r>
            <a:r>
              <a:rPr lang="zh-CN" altLang="zh-CN" sz="1800" b="1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分</a:t>
            </a:r>
            <a:r>
              <a:rPr lang="zh-CN" altLang="zh-CN" sz="1800" b="1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，并须具备下列条件之一：</a:t>
            </a:r>
            <a:endParaRPr lang="en-US" altLang="zh-CN" sz="1800" b="1" dirty="0">
              <a:solidFill>
                <a:srgbClr val="C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ea typeface="微软雅黑" pitchFamily="34" charset="-122"/>
              </a:rPr>
              <a:t>①撰写出版学术</a:t>
            </a:r>
            <a:r>
              <a:rPr lang="zh-CN" altLang="zh-CN" sz="1200" dirty="0">
                <a:solidFill>
                  <a:srgbClr val="FF0000"/>
                </a:solidFill>
                <a:ea typeface="微软雅黑" pitchFamily="34" charset="-122"/>
              </a:rPr>
              <a:t>专著</a:t>
            </a:r>
            <a:r>
              <a:rPr lang="en-US" altLang="zh-CN" sz="1200" dirty="0">
                <a:solidFill>
                  <a:srgbClr val="FF0000"/>
                </a:solidFill>
                <a:ea typeface="微软雅黑" pitchFamily="34" charset="-122"/>
              </a:rPr>
              <a:t>1</a:t>
            </a:r>
            <a:r>
              <a:rPr lang="zh-CN" altLang="zh-CN" sz="1200" dirty="0">
                <a:solidFill>
                  <a:srgbClr val="FF0000"/>
                </a:solidFill>
                <a:ea typeface="微软雅黑" pitchFamily="34" charset="-122"/>
              </a:rPr>
              <a:t>部</a:t>
            </a:r>
            <a:r>
              <a:rPr lang="zh-CN" altLang="zh-CN" sz="1200" dirty="0">
                <a:ea typeface="微软雅黑" pitchFamily="34" charset="-122"/>
              </a:rPr>
              <a:t>（前</a:t>
            </a:r>
            <a:r>
              <a:rPr lang="en-US" altLang="zh-CN" sz="1200" dirty="0">
                <a:ea typeface="微软雅黑" pitchFamily="34" charset="-122"/>
              </a:rPr>
              <a:t>2</a:t>
            </a:r>
            <a:r>
              <a:rPr lang="zh-CN" altLang="zh-CN" sz="1200" dirty="0">
                <a:ea typeface="微软雅黑" pitchFamily="34" charset="-122"/>
              </a:rPr>
              <a:t>名），或以个人独著或第一作者撰写出版学术编著</a:t>
            </a:r>
            <a:r>
              <a:rPr lang="en-US" altLang="zh-CN" sz="1200" dirty="0">
                <a:ea typeface="微软雅黑" pitchFamily="34" charset="-122"/>
              </a:rPr>
              <a:t>1</a:t>
            </a:r>
            <a:r>
              <a:rPr lang="zh-CN" altLang="zh-CN" sz="1200" dirty="0">
                <a:ea typeface="微软雅黑" pitchFamily="34" charset="-122"/>
              </a:rPr>
              <a:t>部（含</a:t>
            </a:r>
            <a:r>
              <a:rPr lang="zh-CN" altLang="zh-CN" sz="1200" dirty="0">
                <a:solidFill>
                  <a:srgbClr val="FF0000"/>
                </a:solidFill>
                <a:ea typeface="微软雅黑" pitchFamily="34" charset="-122"/>
              </a:rPr>
              <a:t>教材</a:t>
            </a:r>
            <a:r>
              <a:rPr lang="zh-CN" altLang="zh-CN" sz="1200" dirty="0">
                <a:ea typeface="微软雅黑" pitchFamily="34" charset="-122"/>
              </a:rPr>
              <a:t>编著）</a:t>
            </a:r>
            <a:r>
              <a:rPr lang="zh-CN" altLang="zh-CN" sz="1200" dirty="0" smtClean="0">
                <a:ea typeface="微软雅黑" pitchFamily="34" charset="-122"/>
              </a:rPr>
              <a:t>。</a:t>
            </a:r>
            <a:endParaRPr lang="en-US" altLang="zh-CN" sz="1200" dirty="0" smtClean="0">
              <a:ea typeface="微软雅黑" pitchFamily="34" charset="-122"/>
            </a:endParaRPr>
          </a:p>
          <a:p>
            <a:endParaRPr lang="zh-CN" altLang="zh-CN" sz="1200" dirty="0">
              <a:ea typeface="微软雅黑" pitchFamily="34" charset="-122"/>
            </a:endParaRPr>
          </a:p>
          <a:p>
            <a:r>
              <a:rPr lang="zh-CN" altLang="zh-CN" sz="1200" dirty="0">
                <a:ea typeface="微软雅黑" pitchFamily="34" charset="-122"/>
              </a:rPr>
              <a:t>②以个人独著或第一作者发表研究论文</a:t>
            </a:r>
            <a:r>
              <a:rPr lang="en-US" altLang="zh-CN" sz="1200" dirty="0">
                <a:ea typeface="微软雅黑" pitchFamily="34" charset="-122"/>
              </a:rPr>
              <a:t>2</a:t>
            </a:r>
            <a:r>
              <a:rPr lang="zh-CN" altLang="zh-CN" sz="1200" dirty="0">
                <a:ea typeface="微软雅黑" pitchFamily="34" charset="-122"/>
              </a:rPr>
              <a:t>篇及以上（含教研教改论文），其中相关</a:t>
            </a:r>
            <a:r>
              <a:rPr lang="zh-CN" altLang="zh-CN" sz="1200" b="1" dirty="0">
                <a:solidFill>
                  <a:srgbClr val="FF0000"/>
                </a:solidFill>
                <a:ea typeface="微软雅黑" pitchFamily="34" charset="-122"/>
              </a:rPr>
              <a:t>专业核心期刊</a:t>
            </a:r>
            <a:r>
              <a:rPr lang="zh-CN" altLang="zh-CN" sz="1200" dirty="0">
                <a:solidFill>
                  <a:srgbClr val="FF0000"/>
                </a:solidFill>
                <a:ea typeface="微软雅黑" pitchFamily="34" charset="-122"/>
              </a:rPr>
              <a:t>发表不少于</a:t>
            </a:r>
            <a:r>
              <a:rPr lang="en-US" altLang="zh-CN" sz="1200" dirty="0">
                <a:solidFill>
                  <a:srgbClr val="FF0000"/>
                </a:solidFill>
                <a:ea typeface="微软雅黑" pitchFamily="34" charset="-122"/>
              </a:rPr>
              <a:t>1</a:t>
            </a:r>
            <a:r>
              <a:rPr lang="zh-CN" altLang="zh-CN" sz="1200" dirty="0">
                <a:solidFill>
                  <a:srgbClr val="FF0000"/>
                </a:solidFill>
                <a:ea typeface="微软雅黑" pitchFamily="34" charset="-122"/>
              </a:rPr>
              <a:t>篇</a:t>
            </a:r>
            <a:r>
              <a:rPr lang="zh-CN" altLang="zh-CN" sz="1200" dirty="0">
                <a:ea typeface="微软雅黑" pitchFamily="34" charset="-122"/>
              </a:rPr>
              <a:t>。</a:t>
            </a:r>
          </a:p>
          <a:p>
            <a:endParaRPr lang="zh-CN" altLang="zh-CN" sz="1200" dirty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endParaRPr lang="zh-CN" altLang="zh-CN" sz="1200" dirty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endParaRPr lang="zh-CN" altLang="zh-CN" sz="1200" dirty="0"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endParaRPr lang="zh-CN" altLang="zh-CN" sz="1200" dirty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/>
            </a:r>
            <a:br>
              <a:rPr lang="zh-CN" altLang="en-US" sz="12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</a:br>
            <a:endParaRPr lang="zh-CN" altLang="en-US" sz="1200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05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00" y="1448476"/>
            <a:ext cx="6019048" cy="54095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73794" y="3076487"/>
            <a:ext cx="1939896" cy="7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18" y="1817739"/>
            <a:ext cx="5990476" cy="4809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45180" y="5093293"/>
            <a:ext cx="384561" cy="9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53726" y="5614587"/>
            <a:ext cx="333286" cy="10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48" y="6016226"/>
            <a:ext cx="6000000" cy="6380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53726" y="6320883"/>
            <a:ext cx="7007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艺术学科 </a:t>
            </a:r>
            <a:r>
              <a:rPr lang="en-US" altLang="zh-CN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量化（副高</a:t>
            </a:r>
            <a:r>
              <a:rPr lang="en-US" altLang="zh-CN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50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，正高</a:t>
            </a:r>
            <a:r>
              <a:rPr lang="en-US" altLang="zh-CN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80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  <a:b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</a:br>
            <a:endParaRPr lang="zh-CN" altLang="en-US" dirty="0">
              <a:solidFill>
                <a:srgbClr val="C00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93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55600" y="169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强调并关注本人干的业绩，踏实参与。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dirty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主</a:t>
            </a:r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研或参与教科研情况  </a:t>
            </a:r>
            <a:r>
              <a:rPr lang="en-US" altLang="zh-CN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--</a:t>
            </a:r>
            <a:r>
              <a:rPr lang="zh-CN" altLang="en-US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质询</a:t>
            </a:r>
            <a:endParaRPr lang="zh-CN" altLang="en-US" dirty="0">
              <a:solidFill>
                <a:srgbClr val="C00000"/>
              </a:solidFill>
              <a:ea typeface="微软雅黑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52400" y="311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学校初审</a:t>
            </a:r>
            <a:r>
              <a:rPr lang="en-US" altLang="zh-CN" sz="43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4300" b="1" i="1" dirty="0" smtClean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学科组</a:t>
            </a:r>
            <a:r>
              <a:rPr lang="en-US" altLang="zh-CN" sz="43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—</a:t>
            </a:r>
            <a:r>
              <a:rPr lang="zh-CN" altLang="en-US" sz="4300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大评委</a:t>
            </a:r>
            <a:endParaRPr lang="zh-CN" altLang="en-US" sz="4300" b="1" i="1" dirty="0">
              <a:solidFill>
                <a:srgbClr val="595959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22300" y="4440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ea typeface="微软雅黑" pitchFamily="34" charset="-122"/>
              </a:rPr>
              <a:t>     强调本人的研究、业绩持续性，</a:t>
            </a:r>
            <a:r>
              <a:rPr lang="zh-CN" altLang="en-US" sz="4000" dirty="0" smtClean="0">
                <a:ea typeface="微软雅黑" pitchFamily="34" charset="-122"/>
              </a:rPr>
              <a:t>系统性</a:t>
            </a:r>
            <a:r>
              <a:rPr lang="zh-CN" altLang="en-US" sz="4000" dirty="0">
                <a:ea typeface="微软雅黑" pitchFamily="34" charset="-122"/>
              </a:rPr>
              <a:t>；</a:t>
            </a:r>
            <a:r>
              <a:rPr lang="zh-CN" altLang="en-US" sz="4000" dirty="0" smtClean="0">
                <a:ea typeface="微软雅黑" pitchFamily="34" charset="-122"/>
              </a:rPr>
              <a:t>教学</a:t>
            </a:r>
            <a:r>
              <a:rPr lang="zh-CN" altLang="en-US" sz="4000" dirty="0">
                <a:ea typeface="微软雅黑" pitchFamily="34" charset="-122"/>
              </a:rPr>
              <a:t>相关性。</a:t>
            </a:r>
          </a:p>
        </p:txBody>
      </p:sp>
    </p:spTree>
    <p:extLst>
      <p:ext uri="{BB962C8B-B14F-4D97-AF65-F5344CB8AC3E}">
        <p14:creationId xmlns:p14="http://schemas.microsoft.com/office/powerpoint/2010/main" val="32308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做资料技巧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</a:rPr>
              <a:t>纵向项目</a:t>
            </a:r>
            <a:r>
              <a:rPr lang="en-US" altLang="zh-CN" b="1" dirty="0" smtClean="0">
                <a:solidFill>
                  <a:srgbClr val="C00000"/>
                </a:solidFill>
              </a:rPr>
              <a:t>~</a:t>
            </a:r>
          </a:p>
          <a:p>
            <a:r>
              <a:rPr lang="en-US" altLang="zh-CN" dirty="0" smtClean="0"/>
              <a:t>      </a:t>
            </a:r>
            <a:r>
              <a:rPr lang="zh-CN" altLang="zh-CN" b="1" dirty="0" smtClean="0">
                <a:solidFill>
                  <a:srgbClr val="00B0F0"/>
                </a:solidFill>
              </a:rPr>
              <a:t>教学</a:t>
            </a:r>
            <a:r>
              <a:rPr lang="zh-CN" altLang="zh-CN" b="1" dirty="0">
                <a:solidFill>
                  <a:srgbClr val="00B0F0"/>
                </a:solidFill>
              </a:rPr>
              <a:t>改革</a:t>
            </a:r>
            <a:r>
              <a:rPr lang="zh-CN" altLang="zh-CN" dirty="0" smtClean="0">
                <a:solidFill>
                  <a:srgbClr val="00B0F0"/>
                </a:solidFill>
              </a:rPr>
              <a:t>项目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en-US" altLang="zh-CN" b="1" dirty="0" smtClean="0"/>
              <a:t>      </a:t>
            </a:r>
            <a:r>
              <a:rPr lang="zh-CN" altLang="en-US" b="1" dirty="0" smtClean="0"/>
              <a:t>科学研究</a:t>
            </a:r>
            <a:r>
              <a:rPr lang="zh-CN" altLang="zh-CN" dirty="0" smtClean="0"/>
              <a:t>项目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2. </a:t>
            </a:r>
            <a:r>
              <a:rPr lang="zh-CN" altLang="en-US" b="1" dirty="0" smtClean="0">
                <a:solidFill>
                  <a:srgbClr val="C00000"/>
                </a:solidFill>
              </a:rPr>
              <a:t>论文发表</a:t>
            </a:r>
            <a:r>
              <a:rPr lang="en-US" altLang="zh-CN" b="1" dirty="0" smtClean="0">
                <a:solidFill>
                  <a:srgbClr val="C00000"/>
                </a:solidFill>
              </a:rPr>
              <a:t>~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>
                <a:solidFill>
                  <a:srgbClr val="00B0F0"/>
                </a:solidFill>
              </a:rPr>
              <a:t>首选     </a:t>
            </a:r>
            <a:r>
              <a:rPr lang="en-US" altLang="zh-CN" dirty="0" smtClean="0">
                <a:solidFill>
                  <a:srgbClr val="00B0F0"/>
                </a:solidFill>
                <a:latin typeface="DFMincho-SU" panose="02010609010101010101" pitchFamily="1" charset="-128"/>
                <a:ea typeface="DFMincho-SU" panose="02010609010101010101" pitchFamily="1" charset="-128"/>
              </a:rPr>
              <a:t>J  </a:t>
            </a:r>
            <a:r>
              <a:rPr lang="zh-CN" altLang="en-US" dirty="0" smtClean="0">
                <a:solidFill>
                  <a:srgbClr val="00B0F0"/>
                </a:solidFill>
              </a:rPr>
              <a:t>类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必须能检索（知网、万方、维普、龙源）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3972536" y="1905891"/>
            <a:ext cx="4885714" cy="1561905"/>
            <a:chOff x="4005568" y="3220341"/>
            <a:chExt cx="4885714" cy="15619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5568" y="3220341"/>
              <a:ext cx="4885714" cy="156190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24350" y="4191000"/>
              <a:ext cx="2105025" cy="857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039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建议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82474" y="1605573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a typeface="微软雅黑" pitchFamily="34" charset="-122"/>
              </a:rPr>
              <a:t>1.</a:t>
            </a:r>
            <a:r>
              <a:rPr lang="zh-CN" altLang="en-US" dirty="0" smtClean="0">
                <a:ea typeface="微软雅黑" pitchFamily="34" charset="-122"/>
              </a:rPr>
              <a:t>学习</a:t>
            </a:r>
            <a:r>
              <a:rPr lang="zh-CN" altLang="en-US" dirty="0">
                <a:ea typeface="微软雅黑" pitchFamily="34" charset="-122"/>
              </a:rPr>
              <a:t>并保持软技能，因为拥有这些技能的人才具备更大的职场优势。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------</a:t>
            </a:r>
            <a:r>
              <a:rPr lang="zh-CN" altLang="en-US" dirty="0" smtClean="0">
                <a:solidFill>
                  <a:srgbClr val="FF0000"/>
                </a:solidFill>
                <a:ea typeface="微软雅黑" pitchFamily="34" charset="-122"/>
              </a:rPr>
              <a:t>口头交流、领导力、情商管理和时间管理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……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  <a:ea typeface="微软雅黑" pitchFamily="34" charset="-122"/>
            </a:endParaRPr>
          </a:p>
          <a:p>
            <a:r>
              <a:rPr lang="en-US" altLang="zh-CN" dirty="0" smtClean="0">
                <a:ea typeface="微软雅黑" pitchFamily="34" charset="-122"/>
              </a:rPr>
              <a:t>2.</a:t>
            </a:r>
            <a:r>
              <a:rPr lang="zh-CN" altLang="en-US" dirty="0" smtClean="0">
                <a:ea typeface="微软雅黑" pitchFamily="34" charset="-122"/>
              </a:rPr>
              <a:t>积极</a:t>
            </a:r>
            <a:r>
              <a:rPr lang="zh-CN" altLang="en-US" dirty="0">
                <a:ea typeface="微软雅黑" pitchFamily="34" charset="-122"/>
              </a:rPr>
              <a:t>申报各类各级</a:t>
            </a:r>
            <a:r>
              <a:rPr lang="zh-CN" altLang="en-US" dirty="0" smtClean="0">
                <a:ea typeface="微软雅黑" pitchFamily="34" charset="-122"/>
              </a:rPr>
              <a:t>项目 </a:t>
            </a:r>
            <a:endParaRPr lang="en-US" altLang="zh-CN" dirty="0" smtClean="0">
              <a:ea typeface="微软雅黑" pitchFamily="34" charset="-122"/>
            </a:endParaRPr>
          </a:p>
          <a:p>
            <a:pPr lvl="1"/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   </a:t>
            </a:r>
            <a:r>
              <a:rPr lang="zh-CN" altLang="en-US" dirty="0" smtClean="0">
                <a:ea typeface="微软雅黑" pitchFamily="34" charset="-122"/>
              </a:rPr>
              <a:t>校内教改</a:t>
            </a:r>
            <a:r>
              <a:rPr lang="en-US" altLang="zh-CN" dirty="0" smtClean="0">
                <a:ea typeface="微软雅黑" pitchFamily="34" charset="-122"/>
              </a:rPr>
              <a:t>-</a:t>
            </a:r>
            <a:r>
              <a:rPr lang="zh-CN" altLang="en-US" dirty="0" smtClean="0">
                <a:ea typeface="微软雅黑" pitchFamily="34" charset="-122"/>
              </a:rPr>
              <a:t>校内科研</a:t>
            </a:r>
            <a:endParaRPr lang="en-US" altLang="zh-CN" dirty="0" smtClean="0">
              <a:ea typeface="微软雅黑" pitchFamily="34" charset="-122"/>
            </a:endParaRPr>
          </a:p>
          <a:p>
            <a:pPr lvl="1"/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    </a:t>
            </a:r>
            <a:r>
              <a:rPr lang="zh-CN" altLang="en-US" dirty="0" smtClean="0">
                <a:ea typeface="微软雅黑" pitchFamily="34" charset="-122"/>
              </a:rPr>
              <a:t>高等教育学会</a:t>
            </a:r>
            <a:endParaRPr lang="en-US" altLang="zh-CN" dirty="0" smtClean="0">
              <a:ea typeface="微软雅黑" pitchFamily="34" charset="-122"/>
            </a:endParaRPr>
          </a:p>
          <a:p>
            <a:pPr lvl="1"/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   </a:t>
            </a:r>
            <a:r>
              <a:rPr lang="zh-CN" altLang="en-US" dirty="0" smtClean="0">
                <a:ea typeface="微软雅黑" pitchFamily="34" charset="-122"/>
              </a:rPr>
              <a:t>十三五社会科学规划</a:t>
            </a:r>
            <a:endParaRPr lang="en-US" altLang="zh-CN" dirty="0" smtClean="0">
              <a:ea typeface="微软雅黑" pitchFamily="34" charset="-122"/>
            </a:endParaRPr>
          </a:p>
          <a:p>
            <a:pPr lvl="1"/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    </a:t>
            </a:r>
            <a:r>
              <a:rPr lang="zh-CN" altLang="en-US" dirty="0" smtClean="0">
                <a:ea typeface="微软雅黑" pitchFamily="34" charset="-122"/>
              </a:rPr>
              <a:t>重庆市科普</a:t>
            </a:r>
            <a:endParaRPr lang="en-US" altLang="zh-CN" dirty="0" smtClean="0">
              <a:ea typeface="微软雅黑" pitchFamily="34" charset="-122"/>
            </a:endParaRPr>
          </a:p>
          <a:p>
            <a:pPr lvl="1"/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    </a:t>
            </a:r>
            <a:r>
              <a:rPr lang="zh-CN" altLang="en-US" dirty="0" smtClean="0">
                <a:ea typeface="微软雅黑" pitchFamily="34" charset="-122"/>
              </a:rPr>
              <a:t>重庆市人文与社会科学</a:t>
            </a:r>
            <a:endParaRPr lang="zh-CN" altLang="en-US" dirty="0"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ea typeface="微软雅黑" pitchFamily="34" charset="-122"/>
              </a:rPr>
              <a:t/>
            </a:r>
            <a:br>
              <a:rPr lang="zh-CN" altLang="en-US" dirty="0" smtClean="0">
                <a:ea typeface="微软雅黑" pitchFamily="34" charset="-122"/>
              </a:rPr>
            </a:br>
            <a:endParaRPr lang="zh-CN" altLang="en-US" dirty="0" smtClean="0">
              <a:ea typeface="微软雅黑" pitchFamily="34" charset="-122"/>
            </a:endParaRPr>
          </a:p>
          <a:p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79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77992" y="1083401"/>
            <a:ext cx="1389846" cy="1389666"/>
            <a:chOff x="3865454" y="188434"/>
            <a:chExt cx="1389846" cy="1389666"/>
          </a:xfrm>
        </p:grpSpPr>
        <p:grpSp>
          <p:nvGrpSpPr>
            <p:cNvPr id="43" name="组合 42"/>
            <p:cNvGrpSpPr/>
            <p:nvPr/>
          </p:nvGrpSpPr>
          <p:grpSpPr>
            <a:xfrm>
              <a:off x="3865454" y="188434"/>
              <a:ext cx="1389846" cy="13896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78" name="Rectangle 4"/>
            <p:cNvSpPr txBox="1">
              <a:spLocks noChangeArrowheads="1"/>
            </p:cNvSpPr>
            <p:nvPr/>
          </p:nvSpPr>
          <p:spPr bwMode="auto">
            <a:xfrm>
              <a:off x="4067944" y="1027842"/>
              <a:ext cx="992604" cy="24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>
                <a:defRPr/>
              </a:pPr>
              <a:r>
                <a:rPr lang="en-US" altLang="zh-CN" sz="1400" kern="0" dirty="0">
                  <a:solidFill>
                    <a:schemeClr val="tx1"/>
                  </a:solidFill>
                  <a:latin typeface="Arial"/>
                  <a:ea typeface="微软雅黑"/>
                </a:rPr>
                <a:t>Contents</a:t>
              </a:r>
              <a:endParaRPr lang="zh-CN" altLang="en-US" sz="1400" kern="0" dirty="0">
                <a:solidFill>
                  <a:schemeClr val="tx1"/>
                </a:solidFill>
                <a:latin typeface="Arial"/>
                <a:ea typeface="微软雅黑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133728" y="536362"/>
              <a:ext cx="9880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4242">
                <a:defRPr/>
              </a:pPr>
              <a:r>
                <a:rPr lang="zh-CN" altLang="en-US" sz="2800" kern="0" dirty="0">
                  <a:latin typeface="黑体" panose="02010609060101010101" pitchFamily="49" charset="-122"/>
                  <a:ea typeface="黑体" panose="02010609060101010101" pitchFamily="49" charset="-122"/>
                </a:rPr>
                <a:t>目录</a:t>
              </a:r>
            </a:p>
          </p:txBody>
        </p:sp>
      </p:grpSp>
      <p:sp>
        <p:nvSpPr>
          <p:cNvPr id="48" name="平行四边形 47"/>
          <p:cNvSpPr/>
          <p:nvPr/>
        </p:nvSpPr>
        <p:spPr>
          <a:xfrm flipH="1">
            <a:off x="5623974" y="857250"/>
            <a:ext cx="6332725" cy="4443958"/>
          </a:xfrm>
          <a:prstGeom prst="parallelogram">
            <a:avLst>
              <a:gd name="adj" fmla="val 114134"/>
            </a:avLst>
          </a:prstGeom>
          <a:solidFill>
            <a:srgbClr val="184D9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9" name="平行四边形 48"/>
          <p:cNvSpPr/>
          <p:nvPr/>
        </p:nvSpPr>
        <p:spPr>
          <a:xfrm flipH="1">
            <a:off x="7318326" y="1877262"/>
            <a:ext cx="3425400" cy="1779662"/>
          </a:xfrm>
          <a:prstGeom prst="parallelogram">
            <a:avLst>
              <a:gd name="adj" fmla="val 114134"/>
            </a:avLst>
          </a:prstGeom>
          <a:solidFill>
            <a:srgbClr val="184D9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0" name="平行四边形 49"/>
          <p:cNvSpPr/>
          <p:nvPr/>
        </p:nvSpPr>
        <p:spPr>
          <a:xfrm flipH="1">
            <a:off x="7106909" y="857250"/>
            <a:ext cx="1251437" cy="871677"/>
          </a:xfrm>
          <a:prstGeom prst="parallelogram">
            <a:avLst>
              <a:gd name="adj" fmla="val 1141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5" name="平行四边形 54"/>
          <p:cNvSpPr/>
          <p:nvPr/>
        </p:nvSpPr>
        <p:spPr>
          <a:xfrm flipH="1">
            <a:off x="7583933" y="3032956"/>
            <a:ext cx="2723067" cy="2211710"/>
          </a:xfrm>
          <a:prstGeom prst="parallelogram">
            <a:avLst>
              <a:gd name="adj" fmla="val 1141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6" name="平行四边形 55"/>
          <p:cNvSpPr/>
          <p:nvPr/>
        </p:nvSpPr>
        <p:spPr>
          <a:xfrm flipH="1">
            <a:off x="5516013" y="1539358"/>
            <a:ext cx="2212377" cy="1440764"/>
          </a:xfrm>
          <a:prstGeom prst="parallelogram">
            <a:avLst>
              <a:gd name="adj" fmla="val 1141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7" name="平行四边形 56"/>
          <p:cNvSpPr/>
          <p:nvPr/>
        </p:nvSpPr>
        <p:spPr>
          <a:xfrm flipH="1">
            <a:off x="-1388368" y="3842599"/>
            <a:ext cx="3376466" cy="2369417"/>
          </a:xfrm>
          <a:prstGeom prst="parallelogram">
            <a:avLst>
              <a:gd name="adj" fmla="val 114134"/>
            </a:avLst>
          </a:prstGeom>
          <a:solidFill>
            <a:srgbClr val="9F120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8" name="平行四边形 57"/>
          <p:cNvSpPr/>
          <p:nvPr/>
        </p:nvSpPr>
        <p:spPr>
          <a:xfrm flipH="1">
            <a:off x="-484977" y="4386446"/>
            <a:ext cx="1826346" cy="948875"/>
          </a:xfrm>
          <a:prstGeom prst="parallelogram">
            <a:avLst>
              <a:gd name="adj" fmla="val 114134"/>
            </a:avLst>
          </a:prstGeom>
          <a:solidFill>
            <a:srgbClr val="9F120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9" name="平行四边形 58"/>
          <p:cNvSpPr/>
          <p:nvPr/>
        </p:nvSpPr>
        <p:spPr>
          <a:xfrm flipH="1">
            <a:off x="-597700" y="3840139"/>
            <a:ext cx="667238" cy="464758"/>
          </a:xfrm>
          <a:prstGeom prst="parallelogram">
            <a:avLst>
              <a:gd name="adj" fmla="val 1141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60" name="平行四边形 59"/>
          <p:cNvSpPr/>
          <p:nvPr/>
        </p:nvSpPr>
        <p:spPr>
          <a:xfrm flipH="1">
            <a:off x="-343362" y="5002635"/>
            <a:ext cx="1451878" cy="1179234"/>
          </a:xfrm>
          <a:prstGeom prst="parallelogram">
            <a:avLst>
              <a:gd name="adj" fmla="val 1141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2600264" y="2747261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22310" y="2700348"/>
            <a:ext cx="568255" cy="568181"/>
            <a:chOff x="846231" y="3363838"/>
            <a:chExt cx="845449" cy="84533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971600" y="3490146"/>
              <a:ext cx="536613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C4D99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一</a:t>
              </a:r>
              <a:endParaRPr lang="zh-CN" altLang="en-US" sz="2800" b="1" dirty="0">
                <a:solidFill>
                  <a:srgbClr val="1C4D99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2963154" y="2795689"/>
            <a:ext cx="338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课堂管理的方法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与有效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600264" y="3444624"/>
            <a:ext cx="3565616" cy="44831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5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圆角矩形 92"/>
            <p:cNvSpPr/>
            <p:nvPr/>
          </p:nvSpPr>
          <p:spPr>
            <a:xfrm>
              <a:off x="4351929" y="1373340"/>
              <a:ext cx="3742171" cy="2584452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822310" y="3397711"/>
            <a:ext cx="568255" cy="568181"/>
            <a:chOff x="846231" y="3363838"/>
            <a:chExt cx="845449" cy="845339"/>
          </a:xfrm>
        </p:grpSpPr>
        <p:grpSp>
          <p:nvGrpSpPr>
            <p:cNvPr id="68" name="组合 67"/>
            <p:cNvGrpSpPr/>
            <p:nvPr/>
          </p:nvGrpSpPr>
          <p:grpSpPr>
            <a:xfrm>
              <a:off x="846231" y="3363838"/>
              <a:ext cx="845449" cy="8453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itchFamily="34" charset="-122"/>
                </a:endParaRPr>
              </a:p>
            </p:txBody>
          </p:sp>
        </p:grpSp>
        <p:sp>
          <p:nvSpPr>
            <p:cNvPr id="69" name="TextBox 1"/>
            <p:cNvSpPr txBox="1"/>
            <p:nvPr/>
          </p:nvSpPr>
          <p:spPr>
            <a:xfrm>
              <a:off x="971600" y="3490146"/>
              <a:ext cx="536613" cy="6410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9F1205"/>
                  </a:solidFill>
                  <a:latin typeface="方正康体简体" panose="03000509000000000000" pitchFamily="65" charset="-122"/>
                  <a:ea typeface="方正康体简体" panose="03000509000000000000" pitchFamily="65" charset="-122"/>
                </a:rPr>
                <a:t>二</a:t>
              </a:r>
              <a:endParaRPr lang="zh-CN" altLang="en-US" sz="2800" b="1" dirty="0">
                <a:solidFill>
                  <a:srgbClr val="9F1205"/>
                </a:solidFill>
                <a:latin typeface="方正康体简体" panose="03000509000000000000" pitchFamily="65" charset="-122"/>
                <a:ea typeface="方正康体简体" panose="03000509000000000000" pitchFamily="65" charset="-122"/>
              </a:endParaRPr>
            </a:p>
          </p:txBody>
        </p:sp>
      </p:grp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3373284" y="3484840"/>
            <a:ext cx="26305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教师职称成长规划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533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2210" y="2610683"/>
            <a:ext cx="76741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微软雅黑" pitchFamily="34" charset="-122"/>
              </a:rPr>
              <a:t>重庆工程学院关于组织申报 </a:t>
            </a:r>
            <a:r>
              <a:rPr lang="en-US" altLang="zh-CN" dirty="0">
                <a:ea typeface="微软雅黑" pitchFamily="34" charset="-122"/>
              </a:rPr>
              <a:t>2018—2019 </a:t>
            </a:r>
            <a:r>
              <a:rPr lang="zh-CN" altLang="en-US" dirty="0">
                <a:ea typeface="微软雅黑" pitchFamily="34" charset="-122"/>
              </a:rPr>
              <a:t>学年校内基金资助项目的通知</a:t>
            </a:r>
          </a:p>
          <a:p>
            <a:r>
              <a:rPr lang="en-US" altLang="zh-CN" dirty="0">
                <a:ea typeface="微软雅黑" pitchFamily="34" charset="-122"/>
                <a:hlinkClick r:id="rId2"/>
              </a:rPr>
              <a:t>http://</a:t>
            </a:r>
            <a:r>
              <a:rPr lang="en-US" altLang="zh-CN" dirty="0" smtClean="0">
                <a:ea typeface="微软雅黑" pitchFamily="34" charset="-122"/>
                <a:hlinkClick r:id="rId2"/>
              </a:rPr>
              <a:t>www.cqie.edu.cn/html/6/content/18/12/22412.shtml</a:t>
            </a:r>
            <a:endParaRPr lang="en-US" altLang="zh-CN" dirty="0" smtClean="0">
              <a:ea typeface="微软雅黑" pitchFamily="34" charset="-122"/>
            </a:endParaRPr>
          </a:p>
          <a:p>
            <a:endParaRPr lang="en-US" altLang="zh-CN" dirty="0">
              <a:ea typeface="微软雅黑" pitchFamily="34" charset="-122"/>
            </a:endParaRPr>
          </a:p>
          <a:p>
            <a:r>
              <a:rPr lang="zh-CN" altLang="en-US" dirty="0" smtClean="0">
                <a:ea typeface="微软雅黑" pitchFamily="34" charset="-122"/>
              </a:rPr>
              <a:t>关于</a:t>
            </a:r>
            <a:r>
              <a:rPr lang="zh-CN" altLang="en-US" dirty="0">
                <a:ea typeface="微软雅黑" pitchFamily="34" charset="-122"/>
              </a:rPr>
              <a:t>申报教育部科技发展中心高校产学研创新基金—“北创助教”基金课题的通知</a:t>
            </a:r>
            <a:r>
              <a:rPr lang="zh-CN" altLang="en-US" dirty="0">
                <a:ea typeface="微软雅黑" pitchFamily="34" charset="-122"/>
                <a:hlinkClick r:id="rId3"/>
              </a:rPr>
              <a:t>http://www.cqie.edu.cn/html/6/content/18/12/22339.</a:t>
            </a:r>
            <a:r>
              <a:rPr lang="zh-CN" altLang="en-US" dirty="0" smtClean="0">
                <a:ea typeface="微软雅黑" pitchFamily="34" charset="-122"/>
                <a:hlinkClick r:id="rId3"/>
              </a:rPr>
              <a:t>shtml</a:t>
            </a:r>
            <a:r>
              <a:rPr lang="zh-CN" altLang="en-US" dirty="0">
                <a:ea typeface="微软雅黑" pitchFamily="34" charset="-122"/>
              </a:rPr>
              <a:t>课题申报截止时间为</a:t>
            </a:r>
            <a:r>
              <a:rPr lang="en-US" altLang="zh-CN" dirty="0">
                <a:ea typeface="微软雅黑" pitchFamily="34" charset="-122"/>
              </a:rPr>
              <a:t>2019</a:t>
            </a:r>
            <a:r>
              <a:rPr lang="zh-CN" altLang="en-US" dirty="0">
                <a:ea typeface="微软雅黑" pitchFamily="34" charset="-122"/>
              </a:rPr>
              <a:t>年</a:t>
            </a:r>
            <a:r>
              <a:rPr lang="en-US" altLang="zh-CN" dirty="0">
                <a:ea typeface="微软雅黑" pitchFamily="34" charset="-122"/>
              </a:rPr>
              <a:t>3</a:t>
            </a:r>
            <a:r>
              <a:rPr lang="zh-CN" altLang="en-US" dirty="0">
                <a:ea typeface="微软雅黑" pitchFamily="34" charset="-122"/>
              </a:rPr>
              <a:t>月</a:t>
            </a:r>
            <a:r>
              <a:rPr lang="en-US" altLang="zh-CN" dirty="0">
                <a:ea typeface="微软雅黑" pitchFamily="34" charset="-122"/>
              </a:rPr>
              <a:t>31</a:t>
            </a:r>
            <a:r>
              <a:rPr lang="zh-CN" altLang="en-US" dirty="0">
                <a:ea typeface="微软雅黑" pitchFamily="34" charset="-122"/>
              </a:rPr>
              <a:t>日</a:t>
            </a:r>
            <a:endParaRPr lang="en-US" altLang="zh-CN" dirty="0" smtClean="0">
              <a:ea typeface="微软雅黑" pitchFamily="34" charset="-122"/>
            </a:endParaRPr>
          </a:p>
          <a:p>
            <a:endParaRPr lang="zh-CN" altLang="en-US" dirty="0">
              <a:ea typeface="微软雅黑" pitchFamily="34" charset="-122"/>
            </a:endParaRPr>
          </a:p>
          <a:p>
            <a:r>
              <a:rPr lang="zh-CN" altLang="en-US" dirty="0" smtClean="0">
                <a:ea typeface="微软雅黑" pitchFamily="34" charset="-122"/>
              </a:rPr>
              <a:t> </a:t>
            </a:r>
            <a:endParaRPr lang="zh-CN" altLang="en-US" dirty="0">
              <a:ea typeface="微软雅黑" pitchFamily="34" charset="-122"/>
            </a:endParaRPr>
          </a:p>
          <a:p>
            <a:r>
              <a:rPr lang="zh-CN" altLang="en-US" dirty="0" smtClean="0">
                <a:ea typeface="微软雅黑" pitchFamily="34" charset="-122"/>
              </a:rPr>
              <a:t>关于</a:t>
            </a:r>
            <a:r>
              <a:rPr lang="zh-CN" altLang="en-US" dirty="0">
                <a:ea typeface="微软雅黑" pitchFamily="34" charset="-122"/>
              </a:rPr>
              <a:t>2019年度教育部哲学社会科学研究重大课题攻关项目招标工作的通知</a:t>
            </a:r>
            <a:r>
              <a:rPr lang="zh-CN" altLang="en-US" dirty="0">
                <a:ea typeface="微软雅黑" pitchFamily="34" charset="-122"/>
                <a:hlinkClick r:id="rId4"/>
              </a:rPr>
              <a:t>http://www.cqie.edu.cn/html/6/content/18/12/22340.</a:t>
            </a:r>
            <a:r>
              <a:rPr lang="zh-CN" altLang="en-US" dirty="0" smtClean="0">
                <a:ea typeface="微软雅黑" pitchFamily="34" charset="-122"/>
                <a:hlinkClick r:id="rId4"/>
              </a:rPr>
              <a:t>shtml</a:t>
            </a:r>
            <a:r>
              <a:rPr lang="zh-CN" altLang="en-US" dirty="0" smtClean="0">
                <a:ea typeface="微软雅黑" pitchFamily="34" charset="-122"/>
              </a:rPr>
              <a:t> </a:t>
            </a:r>
            <a:r>
              <a:rPr lang="en-US" altLang="zh-CN" dirty="0">
                <a:ea typeface="微软雅黑" pitchFamily="34" charset="-122"/>
              </a:rPr>
              <a:t>2019</a:t>
            </a:r>
            <a:r>
              <a:rPr lang="zh-CN" altLang="en-US" dirty="0">
                <a:ea typeface="微软雅黑" pitchFamily="34" charset="-122"/>
              </a:rPr>
              <a:t>年</a:t>
            </a:r>
            <a:r>
              <a:rPr lang="en-US" altLang="zh-CN" dirty="0">
                <a:ea typeface="微软雅黑" pitchFamily="34" charset="-122"/>
              </a:rPr>
              <a:t>1</a:t>
            </a:r>
            <a:r>
              <a:rPr lang="zh-CN" altLang="en-US" dirty="0">
                <a:ea typeface="微软雅黑" pitchFamily="34" charset="-122"/>
              </a:rPr>
              <a:t>月</a:t>
            </a:r>
            <a:r>
              <a:rPr lang="en-US" altLang="zh-CN" dirty="0">
                <a:ea typeface="微软雅黑" pitchFamily="34" charset="-122"/>
              </a:rPr>
              <a:t>23</a:t>
            </a:r>
            <a:r>
              <a:rPr lang="zh-CN" altLang="en-US" dirty="0" smtClean="0">
                <a:ea typeface="微软雅黑" pitchFamily="34" charset="-122"/>
              </a:rPr>
              <a:t>日截止</a:t>
            </a:r>
            <a:endParaRPr lang="en-US" altLang="zh-CN" dirty="0" smtClean="0">
              <a:ea typeface="微软雅黑" pitchFamily="34" charset="-122"/>
            </a:endParaRPr>
          </a:p>
          <a:p>
            <a:endParaRPr lang="en-US" altLang="zh-CN" dirty="0" smtClean="0">
              <a:ea typeface="微软雅黑" pitchFamily="34" charset="-122"/>
            </a:endParaRPr>
          </a:p>
          <a:p>
            <a:endParaRPr lang="en-US" altLang="zh-CN" dirty="0">
              <a:ea typeface="微软雅黑" pitchFamily="34" charset="-122"/>
            </a:endParaRPr>
          </a:p>
          <a:p>
            <a:r>
              <a:rPr lang="zh-CN" altLang="en-US" dirty="0">
                <a:ea typeface="微软雅黑" pitchFamily="34" charset="-122"/>
              </a:rPr>
              <a:t>重庆市科学技术局关于征集</a:t>
            </a:r>
            <a:r>
              <a:rPr lang="en-US" altLang="zh-CN" dirty="0">
                <a:ea typeface="微软雅黑" pitchFamily="34" charset="-122"/>
              </a:rPr>
              <a:t>2019</a:t>
            </a:r>
            <a:r>
              <a:rPr lang="zh-CN" altLang="en-US" dirty="0">
                <a:ea typeface="微软雅黑" pitchFamily="34" charset="-122"/>
              </a:rPr>
              <a:t>年重庆市科技活动周特色科普活动的通知</a:t>
            </a:r>
          </a:p>
          <a:p>
            <a:r>
              <a:rPr lang="en-US" altLang="zh-CN" dirty="0" smtClean="0">
                <a:ea typeface="微软雅黑" pitchFamily="34" charset="-122"/>
              </a:rPr>
              <a:t>http</a:t>
            </a:r>
            <a:r>
              <a:rPr lang="en-US" altLang="zh-CN" dirty="0">
                <a:ea typeface="微软雅黑" pitchFamily="34" charset="-122"/>
              </a:rPr>
              <a:t>://www.cqie.edu.cn/html/6/content/18/12/22128.shtml</a:t>
            </a:r>
            <a:endParaRPr lang="zh-CN" altLang="en-US" dirty="0"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105" y="505921"/>
            <a:ext cx="2200000" cy="21047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572" y="505921"/>
            <a:ext cx="2182533" cy="2098768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dirty="0" smtClean="0">
                <a:solidFill>
                  <a:srgbClr val="595959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建议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6984" y="1681359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</a:rPr>
              <a:t>多</a:t>
            </a:r>
            <a:r>
              <a:rPr lang="zh-CN" altLang="en-US" dirty="0" smtClean="0">
                <a:solidFill>
                  <a:srgbClr val="FF0000"/>
                </a:solidFill>
                <a:ea typeface="微软雅黑" pitchFamily="34" charset="-122"/>
              </a:rPr>
              <a:t>读</a:t>
            </a:r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</a:rPr>
              <a:t>多</a:t>
            </a:r>
            <a:r>
              <a:rPr lang="zh-CN" altLang="en-US" dirty="0" smtClean="0">
                <a:solidFill>
                  <a:srgbClr val="FF0000"/>
                </a:solidFill>
                <a:ea typeface="微软雅黑" pitchFamily="34" charset="-122"/>
              </a:rPr>
              <a:t>写多学多问</a:t>
            </a:r>
            <a:endParaRPr lang="en-US" altLang="zh-CN" dirty="0" smtClean="0">
              <a:solidFill>
                <a:srgbClr val="FF0000"/>
              </a:solidFill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FF0000"/>
              </a:solidFill>
              <a:ea typeface="微软雅黑" pitchFamily="3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微软雅黑" pitchFamily="34" charset="-122"/>
              </a:rPr>
              <a:t>近期项目</a:t>
            </a:r>
            <a:r>
              <a:rPr lang="zh-CN" altLang="en-US" dirty="0" smtClean="0">
                <a:solidFill>
                  <a:srgbClr val="FF0000"/>
                </a:solidFill>
                <a:ea typeface="微软雅黑" pitchFamily="34" charset="-122"/>
              </a:rPr>
              <a:t>通知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……</a:t>
            </a:r>
            <a:endParaRPr lang="zh-CN" altLang="en-US" dirty="0">
              <a:solidFill>
                <a:srgbClr val="FF0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068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082661" y="198625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最后的最后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07314" y="2308991"/>
            <a:ext cx="403187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谢谢</a:t>
            </a:r>
            <a:endParaRPr lang="zh-CN" altLang="en-US" sz="15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92416" y="2308991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只想</a:t>
            </a:r>
            <a:r>
              <a:rPr lang="zh-CN" altLang="en-US" b="1" dirty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说：各种</a:t>
            </a:r>
            <a:r>
              <a:rPr lang="zh-CN" altLang="en-US" b="1" dirty="0" smtClean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求交流，</a:t>
            </a:r>
            <a:r>
              <a:rPr lang="zh-CN" altLang="en-US" b="1" dirty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求留言，求分享，</a:t>
            </a:r>
            <a:r>
              <a:rPr lang="zh-CN" altLang="en-US" b="1" dirty="0" smtClean="0">
                <a:solidFill>
                  <a:srgbClr val="FF6E6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求吐槽</a:t>
            </a:r>
            <a:endParaRPr lang="zh-CN" altLang="en-US" b="1" dirty="0">
              <a:solidFill>
                <a:srgbClr val="FF6E6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70629" y="454460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数字艺术学院督导小组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86" y="2678323"/>
            <a:ext cx="2275072" cy="22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body" idx="4294967295"/>
          </p:nvPr>
        </p:nvSpPr>
        <p:spPr>
          <a:xfrm>
            <a:off x="428625" y="1000125"/>
            <a:ext cx="8382000" cy="541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dirty="0">
                <a:latin typeface="微软雅黑" pitchFamily="34" charset="-122"/>
              </a:rPr>
              <a:t>       </a:t>
            </a:r>
            <a:r>
              <a:rPr dirty="0" err="1">
                <a:solidFill>
                  <a:srgbClr val="FF0000"/>
                </a:solidFill>
                <a:latin typeface="微软雅黑" pitchFamily="34" charset="-122"/>
              </a:rPr>
              <a:t>美国“教育多元化与卓越化研究中心</a:t>
            </a:r>
            <a:r>
              <a:rPr dirty="0">
                <a:solidFill>
                  <a:srgbClr val="FF0000"/>
                </a:solidFill>
                <a:latin typeface="微软雅黑" pitchFamily="34" charset="-122"/>
              </a:rPr>
              <a:t>”(CREDE)</a:t>
            </a:r>
            <a:r>
              <a:rPr dirty="0" err="1">
                <a:solidFill>
                  <a:srgbClr val="FF0000"/>
                </a:solidFill>
                <a:latin typeface="微软雅黑" pitchFamily="34" charset="-122"/>
              </a:rPr>
              <a:t>提出的“</a:t>
            </a:r>
            <a:r>
              <a:rPr b="1" dirty="0" err="1">
                <a:solidFill>
                  <a:srgbClr val="FF0000"/>
                </a:solidFill>
                <a:latin typeface="微软雅黑" pitchFamily="34" charset="-122"/>
              </a:rPr>
              <a:t>有效教学</a:t>
            </a:r>
            <a:r>
              <a:rPr dirty="0" err="1">
                <a:solidFill>
                  <a:srgbClr val="FF0000"/>
                </a:solidFill>
                <a:latin typeface="微软雅黑" pitchFamily="34" charset="-122"/>
              </a:rPr>
              <a:t>”的标准包括</a:t>
            </a:r>
            <a:r>
              <a:rPr dirty="0" smtClean="0">
                <a:solidFill>
                  <a:srgbClr val="FF0000"/>
                </a:solidFill>
                <a:latin typeface="微软雅黑" pitchFamily="34" charset="-122"/>
              </a:rPr>
              <a:t>：</a:t>
            </a:r>
            <a:endParaRPr lang="en-US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lnSpc>
                <a:spcPct val="170000"/>
              </a:lnSpc>
              <a:spcBef>
                <a:spcPts val="6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dirty="0">
              <a:latin typeface="微软雅黑" pitchFamily="34" charset="-122"/>
            </a:endParaRPr>
          </a:p>
          <a:p>
            <a:pPr>
              <a:lnSpc>
                <a:spcPct val="170000"/>
              </a:lnSpc>
              <a:spcBef>
                <a:spcPts val="8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dirty="0">
                <a:solidFill>
                  <a:srgbClr val="C00000"/>
                </a:solidFill>
                <a:latin typeface="微软雅黑" pitchFamily="34" charset="-122"/>
              </a:rPr>
              <a:t>(1)</a:t>
            </a:r>
            <a:r>
              <a:rPr sz="3600" b="1" dirty="0" err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学习共同体</a:t>
            </a:r>
            <a:r>
              <a:rPr sz="3600" dirty="0" err="1">
                <a:solidFill>
                  <a:srgbClr val="C00000"/>
                </a:solidFill>
                <a:latin typeface="微软雅黑" pitchFamily="34" charset="-122"/>
              </a:rPr>
              <a:t>：</a:t>
            </a:r>
            <a:r>
              <a:rPr dirty="0" err="1">
                <a:latin typeface="微软雅黑" pitchFamily="34" charset="-122"/>
              </a:rPr>
              <a:t>教师和学生共同参与创造性活动</a:t>
            </a:r>
            <a:r>
              <a:rPr dirty="0">
                <a:latin typeface="微软雅黑" pitchFamily="34" charset="-122"/>
              </a:rPr>
              <a:t>；</a:t>
            </a:r>
          </a:p>
          <a:p>
            <a:pPr>
              <a:lnSpc>
                <a:spcPct val="170000"/>
              </a:lnSpc>
              <a:spcBef>
                <a:spcPts val="8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dirty="0">
                <a:solidFill>
                  <a:srgbClr val="C00000"/>
                </a:solidFill>
                <a:latin typeface="微软雅黑" pitchFamily="34" charset="-122"/>
              </a:rPr>
              <a:t>(2)</a:t>
            </a:r>
            <a:r>
              <a:rPr sz="3600" b="1" dirty="0" err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语言发展：</a:t>
            </a:r>
            <a:r>
              <a:rPr dirty="0" err="1">
                <a:latin typeface="微软雅黑" pitchFamily="34" charset="-122"/>
              </a:rPr>
              <a:t>通过课程发展学生的语言能力，提高学生的文化素养</a:t>
            </a:r>
            <a:r>
              <a:rPr dirty="0" smtClean="0">
                <a:latin typeface="微软雅黑" pitchFamily="34" charset="-122"/>
              </a:rPr>
              <a:t>；</a:t>
            </a:r>
            <a:endParaRPr lang="en-US" dirty="0" smtClean="0">
              <a:latin typeface="微软雅黑" pitchFamily="34" charset="-122"/>
            </a:endParaRPr>
          </a:p>
          <a:p>
            <a:pPr>
              <a:lnSpc>
                <a:spcPct val="170000"/>
              </a:lnSpc>
              <a:spcBef>
                <a:spcPts val="8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</a:rPr>
              <a:t>(3)</a:t>
            </a:r>
            <a:r>
              <a:rPr lang="zh-CN" altLang="en-US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情境性学习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：</a:t>
            </a:r>
            <a:r>
              <a:rPr lang="zh-CN" altLang="en-US" dirty="0">
                <a:latin typeface="微软雅黑" pitchFamily="34" charset="-122"/>
              </a:rPr>
              <a:t>教学联系学生真正的生活，促进创造性学习的理解； </a:t>
            </a:r>
          </a:p>
          <a:p>
            <a:pPr>
              <a:lnSpc>
                <a:spcPct val="170000"/>
              </a:lnSpc>
              <a:spcBef>
                <a:spcPts val="8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</a:rPr>
              <a:t>(4)</a:t>
            </a:r>
            <a:r>
              <a:rPr lang="zh-CN" altLang="en-US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挑战性教学：</a:t>
            </a:r>
            <a:r>
              <a:rPr lang="zh-CN" altLang="en-US" dirty="0">
                <a:latin typeface="微软雅黑" pitchFamily="34" charset="-122"/>
              </a:rPr>
              <a:t>教学应具有挑战性，发展学生的认知思维；</a:t>
            </a:r>
          </a:p>
          <a:p>
            <a:pPr>
              <a:lnSpc>
                <a:spcPct val="170000"/>
              </a:lnSpc>
              <a:spcBef>
                <a:spcPts val="800"/>
              </a:spcBef>
              <a:buSzTx/>
              <a:buNone/>
              <a:def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dirty="0">
                <a:solidFill>
                  <a:srgbClr val="C00000"/>
                </a:solidFill>
                <a:latin typeface="微软雅黑" pitchFamily="34" charset="-122"/>
              </a:rPr>
              <a:t>(5)</a:t>
            </a:r>
            <a:r>
              <a:rPr lang="zh-CN" altLang="en-US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华文新魏" panose="02010800040101010101" charset="-122"/>
              </a:rPr>
              <a:t>教育性对话：</a:t>
            </a:r>
            <a:r>
              <a:rPr lang="zh-CN" altLang="en-US" dirty="0">
                <a:latin typeface="微软雅黑" pitchFamily="34" charset="-122"/>
              </a:rPr>
              <a:t>教师通过对话进行教学，特别是进行教育性</a:t>
            </a:r>
            <a:r>
              <a:rPr lang="zh-CN" altLang="en-US" dirty="0" smtClean="0">
                <a:latin typeface="微软雅黑" pitchFamily="34" charset="-122"/>
              </a:rPr>
              <a:t>对话。</a:t>
            </a:r>
            <a:endParaRPr dirty="0">
              <a:latin typeface="微软雅黑" pitchFamily="34" charset="-122"/>
            </a:endParaRPr>
          </a:p>
        </p:txBody>
      </p:sp>
      <p:sp>
        <p:nvSpPr>
          <p:cNvPr id="4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310531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354742" y="0"/>
            <a:ext cx="4392488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228600" sx="104000" sy="104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620689"/>
            <a:ext cx="2872099" cy="19171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620689"/>
            <a:ext cx="2872099" cy="19171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2636912"/>
            <a:ext cx="2872099" cy="19171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2636912"/>
            <a:ext cx="2872099" cy="191718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5458916"/>
            <a:ext cx="9144000" cy="85040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059832" y="760620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942317" y="828439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Baskerville Old Face" pitchFamily="18" charset="0"/>
              </a:rPr>
              <a:t>01</a:t>
            </a:r>
            <a:endParaRPr lang="zh-CN" altLang="en-US" sz="4400" dirty="0">
              <a:latin typeface="Baskerville Old Fac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743638" y="967223"/>
            <a:ext cx="2340531" cy="44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dirty="0">
                <a:solidFill>
                  <a:srgbClr val="C0504D"/>
                </a:solidFill>
                <a:latin typeface="Baskerville Old Face" pitchFamily="18" charset="0"/>
                <a:sym typeface="华文仿宋" panose="02010600040101010101" charset="-122"/>
              </a:rPr>
              <a:t>观念创新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3059832" y="2685786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942317" y="2772655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Baskerville Old Face" pitchFamily="18" charset="0"/>
              </a:rPr>
              <a:t>02</a:t>
            </a:r>
            <a:endParaRPr lang="zh-CN" altLang="en-US" sz="4400" dirty="0">
              <a:latin typeface="Baskerville Old Fac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3743638" y="3075475"/>
            <a:ext cx="2340531" cy="44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b="0" dirty="0">
                <a:solidFill>
                  <a:srgbClr val="C0504D"/>
                </a:solidFill>
                <a:latin typeface="Baskerville Old Face" pitchFamily="18" charset="0"/>
                <a:sym typeface="华文仿宋" panose="02010600040101010101" charset="-122"/>
              </a:rPr>
              <a:t>境界提升</a:t>
            </a:r>
          </a:p>
        </p:txBody>
      </p:sp>
      <p:sp>
        <p:nvSpPr>
          <p:cNvPr id="47" name="TextBox 46">
            <a:hlinkClick r:id="rId4" action="ppaction://hlinksldjump"/>
          </p:cNvPr>
          <p:cNvSpPr txBox="1"/>
          <p:nvPr/>
        </p:nvSpPr>
        <p:spPr>
          <a:xfrm>
            <a:off x="4311801" y="3659554"/>
            <a:ext cx="3212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 smtClean="0">
                <a:solidFill>
                  <a:srgbClr val="4C3A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   三    四</a:t>
            </a:r>
            <a:endParaRPr lang="en-US" altLang="zh-CN" sz="1400" kern="0" dirty="0">
              <a:solidFill>
                <a:srgbClr val="4C3A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182344" y="2206026"/>
            <a:ext cx="923330" cy="7344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spcBef>
                <a:spcPts val="600"/>
              </a:spcBef>
              <a:defRPr sz="1800" b="0"/>
            </a:pPr>
            <a:r>
              <a:rPr lang="zh-CN" altLang="en-US" sz="4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华文仿宋" panose="02010600040101010101" charset="-122"/>
                <a:sym typeface="华文仿宋" panose="02010600040101010101" charset="-122"/>
              </a:rPr>
              <a:t>课堂理念</a:t>
            </a:r>
          </a:p>
        </p:txBody>
      </p:sp>
      <p:sp>
        <p:nvSpPr>
          <p:cNvPr id="17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2590814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2"/>
          <p:cNvSpPr>
            <a:spLocks noGrp="1"/>
          </p:cNvSpPr>
          <p:nvPr>
            <p:ph type="title"/>
          </p:nvPr>
        </p:nvSpPr>
        <p:spPr>
          <a:xfrm>
            <a:off x="194945" y="819785"/>
            <a:ext cx="6723380" cy="664797"/>
          </a:xfrm>
        </p:spPr>
        <p:txBody>
          <a:bodyPr vert="horz" wrap="square" lIns="0" tIns="0" rIns="0" bIns="0" anchor="t">
            <a:spAutoFit/>
          </a:bodyPr>
          <a:lstStyle/>
          <a:p>
            <a:pPr algn="l"/>
            <a:r>
              <a:rPr lang="zh-CN" altLang="en-US" sz="4800" b="1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charset="28"/>
              </a:rPr>
              <a:t>课堂三要素</a:t>
            </a:r>
          </a:p>
        </p:txBody>
      </p:sp>
      <p:sp>
        <p:nvSpPr>
          <p:cNvPr id="281603" name="Rectangle 7"/>
          <p:cNvSpPr/>
          <p:nvPr/>
        </p:nvSpPr>
        <p:spPr>
          <a:xfrm>
            <a:off x="484188" y="2000250"/>
            <a:ext cx="2582862" cy="25812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场 域</a:t>
            </a:r>
          </a:p>
        </p:txBody>
      </p:sp>
      <p:sp>
        <p:nvSpPr>
          <p:cNvPr id="281604" name="Rectangle 8"/>
          <p:cNvSpPr/>
          <p:nvPr/>
        </p:nvSpPr>
        <p:spPr>
          <a:xfrm>
            <a:off x="3295650" y="2000250"/>
            <a:ext cx="2581275" cy="2581275"/>
          </a:xfrm>
          <a:prstGeom prst="rect">
            <a:avLst/>
          </a:prstGeom>
          <a:solidFill>
            <a:srgbClr val="ED5326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事 件</a:t>
            </a:r>
          </a:p>
        </p:txBody>
      </p:sp>
      <p:sp>
        <p:nvSpPr>
          <p:cNvPr id="281605" name="Rectangle 9"/>
          <p:cNvSpPr/>
          <p:nvPr/>
        </p:nvSpPr>
        <p:spPr>
          <a:xfrm>
            <a:off x="6105525" y="2000250"/>
            <a:ext cx="2582863" cy="2581275"/>
          </a:xfrm>
          <a:prstGeom prst="rect">
            <a:avLst/>
          </a:prstGeom>
          <a:solidFill>
            <a:srgbClr val="94C949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生 命</a:t>
            </a:r>
          </a:p>
        </p:txBody>
      </p:sp>
      <p:sp>
        <p:nvSpPr>
          <p:cNvPr id="281606" name="Rectangle 10"/>
          <p:cNvSpPr/>
          <p:nvPr/>
        </p:nvSpPr>
        <p:spPr>
          <a:xfrm>
            <a:off x="484188" y="4800600"/>
            <a:ext cx="5392737" cy="6381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群 体 动 力</a:t>
            </a:r>
          </a:p>
        </p:txBody>
      </p:sp>
      <p:sp>
        <p:nvSpPr>
          <p:cNvPr id="281607" name="Rectangle 11"/>
          <p:cNvSpPr/>
          <p:nvPr/>
        </p:nvSpPr>
        <p:spPr>
          <a:xfrm>
            <a:off x="6105525" y="4811713"/>
            <a:ext cx="2592388" cy="638175"/>
          </a:xfrm>
          <a:prstGeom prst="rect">
            <a:avLst/>
          </a:prstGeom>
          <a:solidFill>
            <a:srgbClr val="3BBEB4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内 在 觉 醒</a:t>
            </a: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  <p:sp>
        <p:nvSpPr>
          <p:cNvPr id="2" name="矩形 1"/>
          <p:cNvSpPr/>
          <p:nvPr/>
        </p:nvSpPr>
        <p:spPr>
          <a:xfrm>
            <a:off x="3295650" y="1615678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a typeface="微软雅黑" pitchFamily="34" charset="-122"/>
              </a:rPr>
              <a:t>减少无效互动：对不对   懂不懂     </a:t>
            </a:r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ldLvl="0" animBg="1"/>
      <p:bldP spid="281605" grpId="0" animBg="1"/>
      <p:bldP spid="281606" grpId="0" bldLvl="0" animBg="1"/>
      <p:bldP spid="281607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3305175" y="2400299"/>
            <a:ext cx="2701925" cy="577850"/>
          </a:xfrm>
          <a:prstGeom prst="rect">
            <a:avLst/>
          </a:prstGeom>
          <a:ln w="12700">
            <a:miter lim="400000"/>
          </a:ln>
        </p:spPr>
        <p:txBody>
          <a:bodyPr lIns="45717" tIns="45717" rIns="45717" bIns="4571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华文隶书" panose="02010800040101010101" charset="-122"/>
              </a:defRPr>
            </a:lvl1pPr>
          </a:lstStyle>
          <a:p>
            <a:r>
              <a:t>坐标点</a:t>
            </a:r>
          </a:p>
        </p:txBody>
      </p:sp>
      <p:sp>
        <p:nvSpPr>
          <p:cNvPr id="300" name="Shape 300"/>
          <p:cNvSpPr/>
          <p:nvPr/>
        </p:nvSpPr>
        <p:spPr>
          <a:xfrm>
            <a:off x="3343275" y="5665787"/>
            <a:ext cx="2701925" cy="577850"/>
          </a:xfrm>
          <a:prstGeom prst="rect">
            <a:avLst/>
          </a:prstGeom>
          <a:ln w="12700">
            <a:miter lim="400000"/>
          </a:ln>
        </p:spPr>
        <p:txBody>
          <a:bodyPr lIns="45717" tIns="45717" rIns="45717" bIns="4571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华文隶书" panose="02010800040101010101" charset="-122"/>
              </a:defRPr>
            </a:lvl1pPr>
          </a:lstStyle>
          <a:p>
            <a:r>
              <a:t>生长点</a:t>
            </a:r>
          </a:p>
        </p:txBody>
      </p:sp>
      <p:pic>
        <p:nvPicPr>
          <p:cNvPr id="302" name="image20.jpeg" descr="全新思维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4" y="985837"/>
            <a:ext cx="4227513" cy="5257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3" name="image21.jpeg" descr="全新思维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46" y="692149"/>
            <a:ext cx="4419600" cy="2286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306" name="Group 306"/>
          <p:cNvGrpSpPr/>
          <p:nvPr/>
        </p:nvGrpSpPr>
        <p:grpSpPr>
          <a:xfrm>
            <a:off x="3860800" y="7594599"/>
            <a:ext cx="2133600" cy="228602"/>
            <a:chOff x="0" y="0"/>
            <a:chExt cx="2133600" cy="228601"/>
          </a:xfrm>
        </p:grpSpPr>
        <p:sp>
          <p:nvSpPr>
            <p:cNvPr id="304" name="Shape 304"/>
            <p:cNvSpPr/>
            <p:nvPr/>
          </p:nvSpPr>
          <p:spPr>
            <a:xfrm>
              <a:off x="0" y="0"/>
              <a:ext cx="2133600" cy="22860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7" tIns="45717" rIns="45717" bIns="45717" numCol="1" anchor="t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0" y="0"/>
              <a:ext cx="2133600" cy="204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7" tIns="45717" rIns="45717" bIns="45717" numCol="1" anchor="t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t>7/21/17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46124" y="5766583"/>
            <a:ext cx="321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kern="0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“讲好一个故事</a:t>
            </a:r>
            <a:r>
              <a:rPr lang="en-US" altLang="zh-CN" sz="1400" b="1" kern="0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 </a:t>
            </a:r>
          </a:p>
          <a:p>
            <a:pPr lvl="0">
              <a:defRPr/>
            </a:pPr>
            <a:endParaRPr lang="en-US" altLang="zh-CN" sz="1400" kern="0" dirty="0">
              <a:solidFill>
                <a:srgbClr val="4C3A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defRPr/>
            </a:pPr>
            <a:endParaRPr lang="en-US" altLang="zh-CN" sz="1400" kern="0" dirty="0" smtClean="0">
              <a:solidFill>
                <a:srgbClr val="4C3A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defRPr/>
            </a:pPr>
            <a:r>
              <a:rPr lang="zh-CN" altLang="en-US" sz="1400" kern="0" dirty="0" smtClean="0">
                <a:solidFill>
                  <a:srgbClr val="4C3A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“外张力”</a:t>
            </a:r>
            <a:r>
              <a:rPr lang="en-US" altLang="zh-CN" sz="1400" kern="0" dirty="0" smtClean="0">
                <a:solidFill>
                  <a:srgbClr val="4C3A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</a:t>
            </a:r>
            <a:endParaRPr lang="en-US" altLang="zh-CN" sz="1400" kern="0" dirty="0">
              <a:solidFill>
                <a:srgbClr val="4C3A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80" y="2860332"/>
            <a:ext cx="2488066" cy="295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  <p:sp>
        <p:nvSpPr>
          <p:cNvPr id="13" name="Rectangle 8"/>
          <p:cNvSpPr/>
          <p:nvPr/>
        </p:nvSpPr>
        <p:spPr>
          <a:xfrm>
            <a:off x="3295650" y="2000250"/>
            <a:ext cx="2581275" cy="2581275"/>
          </a:xfrm>
          <a:prstGeom prst="rect">
            <a:avLst/>
          </a:prstGeom>
          <a:solidFill>
            <a:srgbClr val="ED5326"/>
          </a:solidFill>
          <a:ln w="9525">
            <a:noFill/>
          </a:ln>
        </p:spPr>
        <p:txBody>
          <a:bodyPr vert="horz" wrap="square" lIns="68583" tIns="34291" rIns="68583" bIns="34291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egoe UI" panose="020B0502040204020203" charset="108"/>
              </a:rPr>
              <a:t>事 件</a:t>
            </a:r>
          </a:p>
        </p:txBody>
      </p:sp>
      <p:sp>
        <p:nvSpPr>
          <p:cNvPr id="2" name="AutoShape 2" descr="http://img4.imgtn.bdimg.com/it/u=2718602036,1808935218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http://img4.imgtn.bdimg.com/it/u=2718602036,1808935218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79647"/>
            <a:ext cx="7038975" cy="53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 idx="4294967295"/>
          </p:nvPr>
        </p:nvSpPr>
        <p:spPr>
          <a:xfrm>
            <a:off x="146538" y="920430"/>
            <a:ext cx="7010400" cy="639765"/>
          </a:xfrm>
          <a:prstGeom prst="rect">
            <a:avLst/>
          </a:prstGeom>
        </p:spPr>
        <p:txBody>
          <a:bodyPr>
            <a:noAutofit/>
          </a:bodyPr>
          <a:lstStyle>
            <a:lvl1pPr defTabSz="877570">
              <a:defRPr sz="3000"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方正姚体" panose="02010601030101010101" charset="-122"/>
              </a:defRPr>
            </a:lvl1pPr>
          </a:lstStyle>
          <a:p>
            <a:r>
              <a:rPr sz="4800" b="1" dirty="0" err="1"/>
              <a:t>课堂</a:t>
            </a:r>
            <a:r>
              <a:rPr lang="zh-CN" sz="4800" b="1" dirty="0"/>
              <a:t>三</a:t>
            </a:r>
            <a:r>
              <a:rPr sz="4800" b="1" dirty="0" err="1"/>
              <a:t>观念</a:t>
            </a:r>
            <a:endParaRPr sz="4800" b="1" dirty="0"/>
          </a:p>
        </p:txBody>
      </p:sp>
      <p:sp>
        <p:nvSpPr>
          <p:cNvPr id="320" name="Shape 320"/>
          <p:cNvSpPr/>
          <p:nvPr/>
        </p:nvSpPr>
        <p:spPr>
          <a:xfrm>
            <a:off x="3305175" y="2400299"/>
            <a:ext cx="2701925" cy="577850"/>
          </a:xfrm>
          <a:prstGeom prst="rect">
            <a:avLst/>
          </a:prstGeom>
          <a:ln w="12700">
            <a:miter lim="400000"/>
          </a:ln>
        </p:spPr>
        <p:txBody>
          <a:bodyPr lIns="45717" tIns="45717" rIns="45717" bIns="4571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华文隶书" panose="02010800040101010101" charset="-122"/>
              </a:defRPr>
            </a:lvl1pPr>
          </a:lstStyle>
          <a:p>
            <a:r>
              <a:t>坐标点</a:t>
            </a:r>
          </a:p>
        </p:txBody>
      </p:sp>
      <p:sp>
        <p:nvSpPr>
          <p:cNvPr id="321" name="Shape 321"/>
          <p:cNvSpPr/>
          <p:nvPr/>
        </p:nvSpPr>
        <p:spPr>
          <a:xfrm>
            <a:off x="3343275" y="5665787"/>
            <a:ext cx="2701925" cy="577850"/>
          </a:xfrm>
          <a:prstGeom prst="rect">
            <a:avLst/>
          </a:prstGeom>
          <a:ln w="12700">
            <a:miter lim="400000"/>
          </a:ln>
        </p:spPr>
        <p:txBody>
          <a:bodyPr lIns="45717" tIns="45717" rIns="45717" bIns="45717">
            <a:spAutoFit/>
          </a:bodyPr>
          <a:lstStyle>
            <a:lvl1pPr algn="ctr">
              <a:spcBef>
                <a:spcPts val="1900"/>
              </a:spcBef>
              <a:defRPr sz="3200" b="1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华文隶书" panose="02010800040101010101" charset="-122"/>
              </a:defRPr>
            </a:lvl1pPr>
          </a:lstStyle>
          <a:p>
            <a:r>
              <a:t>生长点</a:t>
            </a:r>
          </a:p>
        </p:txBody>
      </p:sp>
      <p:sp>
        <p:nvSpPr>
          <p:cNvPr id="322" name="Shape 322"/>
          <p:cNvSpPr/>
          <p:nvPr/>
        </p:nvSpPr>
        <p:spPr>
          <a:xfrm>
            <a:off x="214923" y="2210826"/>
            <a:ext cx="9089390" cy="2677650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SzPct val="100000"/>
              <a:buFont typeface="Wingdings" panose="05000000000000000000"/>
              <a:buChar char="p"/>
              <a:defRPr sz="2600" b="1">
                <a:solidFill>
                  <a:schemeClr val="accent2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方正姚体" panose="02010601030101010101" charset="-122"/>
              </a:defRPr>
            </a:pPr>
            <a:r>
              <a:rPr sz="2800" dirty="0" err="1">
                <a:latin typeface="微软雅黑" pitchFamily="34" charset="-122"/>
                <a:ea typeface="微软雅黑" pitchFamily="34" charset="-122"/>
              </a:rPr>
              <a:t>共生课堂：教学相长、师生共作</a:t>
            </a:r>
            <a:r>
              <a:rPr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200000"/>
              </a:lnSpc>
              <a:buClr>
                <a:srgbClr val="FF3300"/>
              </a:buClr>
              <a:buSzPct val="100000"/>
              <a:buFont typeface="Wingdings" panose="05000000000000000000"/>
              <a:buChar char="p"/>
              <a:defRPr sz="2600" b="1">
                <a:solidFill>
                  <a:schemeClr val="accent2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方正姚体" panose="02010601030101010101" charset="-122"/>
              </a:defRPr>
            </a:pPr>
            <a:r>
              <a:rPr sz="2800" dirty="0" err="1">
                <a:latin typeface="微软雅黑" pitchFamily="34" charset="-122"/>
                <a:ea typeface="微软雅黑" pitchFamily="34" charset="-122"/>
              </a:rPr>
              <a:t>阶梯课堂：学生最近发展区，成长阶梯</a:t>
            </a:r>
            <a:r>
              <a:rPr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200000"/>
              </a:lnSpc>
              <a:buClr>
                <a:srgbClr val="FF3300"/>
              </a:buClr>
              <a:buSzPct val="100000"/>
              <a:buFont typeface="Wingdings" panose="05000000000000000000"/>
              <a:buChar char="p"/>
              <a:defRPr sz="2600" b="1">
                <a:solidFill>
                  <a:schemeClr val="accent2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方正姚体" panose="02010601030101010101" charset="-122"/>
              </a:defRPr>
            </a:pPr>
            <a:r>
              <a:rPr sz="2800" dirty="0" err="1">
                <a:latin typeface="微软雅黑" pitchFamily="34" charset="-122"/>
                <a:ea typeface="微软雅黑" pitchFamily="34" charset="-122"/>
              </a:rPr>
              <a:t>转化课堂：由教到学的转化；由知识到人的发展转化</a:t>
            </a:r>
            <a:r>
              <a:rPr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296243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119063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19" name="Rectangle 3"/>
          <p:cNvSpPr/>
          <p:nvPr/>
        </p:nvSpPr>
        <p:spPr>
          <a:xfrm>
            <a:off x="416560" y="1939925"/>
            <a:ext cx="8343900" cy="1920875"/>
          </a:xfrm>
          <a:prstGeom prst="rect">
            <a:avLst/>
          </a:prstGeom>
          <a:solidFill>
            <a:srgbClr val="E9D7ED"/>
          </a:solidFill>
          <a:ln w="9525">
            <a:noFill/>
          </a:ln>
        </p:spPr>
        <p:txBody>
          <a:bodyPr vert="horz" wrap="square" lIns="68580" tIns="34291" rIns="68580" bIns="34291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FFFFFF"/>
              </a:solidFill>
              <a:latin typeface="Segoe UI" panose="020B0502040204020203" charset="108"/>
              <a:ea typeface="Segoe UI" panose="020B0502040204020203" charset="108"/>
              <a:sym typeface="Segoe UI" panose="020B0502040204020203" charset="108"/>
            </a:endParaRPr>
          </a:p>
        </p:txBody>
      </p:sp>
      <p:sp>
        <p:nvSpPr>
          <p:cNvPr id="86020" name="Title 2"/>
          <p:cNvSpPr>
            <a:spLocks noGrp="1"/>
          </p:cNvSpPr>
          <p:nvPr>
            <p:ph type="title"/>
          </p:nvPr>
        </p:nvSpPr>
        <p:spPr>
          <a:xfrm>
            <a:off x="388938" y="1028700"/>
            <a:ext cx="8364537" cy="709930"/>
          </a:xfrm>
        </p:spPr>
        <p:txBody>
          <a:bodyPr vert="horz" wrap="square" lIns="0" tIns="0" rIns="0" bIns="0" anchor="t">
            <a:spAutoFit/>
          </a:bodyPr>
          <a:lstStyle/>
          <a:p>
            <a:pPr algn="l"/>
            <a:r>
              <a:rPr lang="zh-CN" altLang="en-US" sz="4800" b="1" kern="1200" baseline="0" dirty="0">
                <a:solidFill>
                  <a:schemeClr val="tx1"/>
                </a:solidFill>
                <a:latin typeface="方正姚体" panose="02010601030101010101" charset="-122"/>
                <a:ea typeface="方正姚体" panose="02010601030101010101" charset="-122"/>
                <a:sym typeface="Segoe UI" panose="020B0502040204020203" charset="108"/>
              </a:rPr>
              <a:t>教师四角色</a:t>
            </a:r>
          </a:p>
        </p:txBody>
      </p:sp>
      <p:sp>
        <p:nvSpPr>
          <p:cNvPr id="86022" name="Rectangle 5"/>
          <p:cNvSpPr/>
          <p:nvPr/>
        </p:nvSpPr>
        <p:spPr>
          <a:xfrm>
            <a:off x="409258" y="4177665"/>
            <a:ext cx="8343900" cy="1920875"/>
          </a:xfrm>
          <a:prstGeom prst="rect">
            <a:avLst/>
          </a:prstGeom>
          <a:solidFill>
            <a:srgbClr val="D5E9F6"/>
          </a:solidFill>
          <a:ln w="9525">
            <a:noFill/>
          </a:ln>
        </p:spPr>
        <p:txBody>
          <a:bodyPr vert="horz" wrap="square" lIns="68556" tIns="34279" rIns="68556" bIns="34279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FFFFFF"/>
              </a:solidFill>
              <a:latin typeface="Segoe UI" panose="020B0502040204020203" charset="108"/>
              <a:ea typeface="Segoe UI" panose="020B0502040204020203" charset="108"/>
              <a:sym typeface="Segoe UI" panose="020B0502040204020203" charset="108"/>
            </a:endParaRPr>
          </a:p>
        </p:txBody>
      </p:sp>
      <p:sp>
        <p:nvSpPr>
          <p:cNvPr id="86024" name="Rectangle 7"/>
          <p:cNvSpPr/>
          <p:nvPr/>
        </p:nvSpPr>
        <p:spPr>
          <a:xfrm>
            <a:off x="544513" y="2155825"/>
            <a:ext cx="2662237" cy="14890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68583" tIns="34292" rIns="68583" bIns="34292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sym typeface="Segoe UI" panose="020B0502040204020203" charset="108"/>
              </a:rPr>
              <a:t>学习设计者</a:t>
            </a:r>
          </a:p>
        </p:txBody>
      </p:sp>
      <p:sp>
        <p:nvSpPr>
          <p:cNvPr id="86025" name="Rectangle 8"/>
          <p:cNvSpPr/>
          <p:nvPr/>
        </p:nvSpPr>
        <p:spPr>
          <a:xfrm>
            <a:off x="6238875" y="2155825"/>
            <a:ext cx="2514600" cy="14890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68583" tIns="34292" rIns="68583" bIns="34292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sym typeface="Segoe UI" panose="020B0502040204020203" charset="108"/>
              </a:rPr>
              <a:t>思想引领者</a:t>
            </a:r>
            <a:endParaRPr lang="zh-CN" altLang="en-US" sz="36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sym typeface="Segoe UI" panose="020B0502040204020203" charset="108"/>
            </a:endParaRPr>
          </a:p>
        </p:txBody>
      </p:sp>
      <p:sp>
        <p:nvSpPr>
          <p:cNvPr id="86026" name="Rectangle 9"/>
          <p:cNvSpPr/>
          <p:nvPr/>
        </p:nvSpPr>
        <p:spPr>
          <a:xfrm>
            <a:off x="515938" y="4393248"/>
            <a:ext cx="2690812" cy="1489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8583" tIns="34292" rIns="68583" bIns="34292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sym typeface="Segoe UI" panose="020B0502040204020203" charset="108"/>
              </a:rPr>
              <a:t>资源提供者</a:t>
            </a:r>
          </a:p>
        </p:txBody>
      </p:sp>
      <p:sp>
        <p:nvSpPr>
          <p:cNvPr id="86027" name="Rectangle 10"/>
          <p:cNvSpPr/>
          <p:nvPr/>
        </p:nvSpPr>
        <p:spPr>
          <a:xfrm>
            <a:off x="6040755" y="4393248"/>
            <a:ext cx="2514600" cy="1489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8583" tIns="34292" rIns="68583" bIns="34292" anchor="ctr"/>
          <a:lstStyle/>
          <a:p>
            <a:pPr lvl="0" algn="ctr">
              <a:lnSpc>
                <a:spcPct val="100000"/>
              </a:lnSpc>
            </a:pPr>
            <a:r>
              <a:rPr lang="zh-CN" altLang="en-US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sym typeface="Segoe UI" panose="020B0502040204020203" charset="108"/>
              </a:rPr>
              <a:t>平台搭建者</a:t>
            </a:r>
            <a:endParaRPr lang="zh-CN" altLang="en-US" sz="36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sym typeface="Segoe UI" panose="020B0502040204020203" charset="108"/>
            </a:endParaRPr>
          </a:p>
        </p:txBody>
      </p:sp>
      <p:sp>
        <p:nvSpPr>
          <p:cNvPr id="86028" name="Equal 11"/>
          <p:cNvSpPr/>
          <p:nvPr/>
        </p:nvSpPr>
        <p:spPr>
          <a:xfrm>
            <a:off x="3381375" y="2076450"/>
            <a:ext cx="2360613" cy="1408113"/>
          </a:xfrm>
          <a:custGeom>
            <a:avLst/>
            <a:gdLst>
              <a:gd name="txL" fmla="*/ 0 w 3718"/>
              <a:gd name="txT" fmla="*/ 0 h 2217"/>
              <a:gd name="txR" fmla="*/ 3718 w 3718"/>
              <a:gd name="txB" fmla="*/ 2217 h 2217"/>
            </a:gdLst>
            <a:ahLst/>
            <a:cxnLst/>
            <a:rect l="txL" t="txT" r="txR" b="txB"/>
            <a:pathLst>
              <a:path w="3718" h="2217">
                <a:moveTo>
                  <a:pt x="492" y="456"/>
                </a:moveTo>
                <a:lnTo>
                  <a:pt x="3225" y="456"/>
                </a:lnTo>
                <a:lnTo>
                  <a:pt x="3225" y="978"/>
                </a:lnTo>
                <a:lnTo>
                  <a:pt x="492" y="978"/>
                </a:lnTo>
                <a:close/>
                <a:moveTo>
                  <a:pt x="492" y="1238"/>
                </a:moveTo>
                <a:lnTo>
                  <a:pt x="3225" y="1238"/>
                </a:lnTo>
                <a:lnTo>
                  <a:pt x="3225" y="1760"/>
                </a:lnTo>
                <a:lnTo>
                  <a:pt x="492" y="176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 vert="horz" wrap="square" lIns="68580" tIns="34291" rIns="68580" bIns="34291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FFFFFF"/>
              </a:solidFill>
              <a:latin typeface="Segoe UI" panose="020B0502040204020203" charset="108"/>
              <a:ea typeface="Segoe UI" panose="020B0502040204020203" charset="108"/>
              <a:sym typeface="Segoe UI" panose="020B0502040204020203" charset="108"/>
            </a:endParaRPr>
          </a:p>
        </p:txBody>
      </p:sp>
      <p:sp>
        <p:nvSpPr>
          <p:cNvPr id="86029" name="Equal 13"/>
          <p:cNvSpPr/>
          <p:nvPr/>
        </p:nvSpPr>
        <p:spPr>
          <a:xfrm>
            <a:off x="3879850" y="4177665"/>
            <a:ext cx="1365250" cy="1408113"/>
          </a:xfrm>
          <a:custGeom>
            <a:avLst/>
            <a:gdLst>
              <a:gd name="txL" fmla="*/ 0 w 2150"/>
              <a:gd name="txT" fmla="*/ 0 h 2217"/>
              <a:gd name="txR" fmla="*/ 2150 w 2150"/>
              <a:gd name="txB" fmla="*/ 2217 h 2217"/>
            </a:gdLst>
            <a:ahLst/>
            <a:cxnLst/>
            <a:rect l="txL" t="txT" r="txR" b="txB"/>
            <a:pathLst>
              <a:path w="2150" h="2217">
                <a:moveTo>
                  <a:pt x="284" y="456"/>
                </a:moveTo>
                <a:lnTo>
                  <a:pt x="1865" y="456"/>
                </a:lnTo>
                <a:lnTo>
                  <a:pt x="1865" y="978"/>
                </a:lnTo>
                <a:lnTo>
                  <a:pt x="284" y="978"/>
                </a:lnTo>
                <a:close/>
                <a:moveTo>
                  <a:pt x="284" y="1238"/>
                </a:moveTo>
                <a:lnTo>
                  <a:pt x="1865" y="1238"/>
                </a:lnTo>
                <a:lnTo>
                  <a:pt x="1865" y="1760"/>
                </a:lnTo>
                <a:lnTo>
                  <a:pt x="284" y="176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txBody>
          <a:bodyPr vert="horz" wrap="square" lIns="68580" tIns="34291" rIns="68580" bIns="34291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700">
              <a:solidFill>
                <a:srgbClr val="FFFFFF"/>
              </a:solidFill>
              <a:latin typeface="Segoe UI" panose="020B0502040204020203" charset="108"/>
              <a:ea typeface="Segoe UI" panose="020B0502040204020203" charset="108"/>
              <a:sym typeface="Segoe UI" panose="020B0502040204020203" charset="108"/>
            </a:endParaRPr>
          </a:p>
        </p:txBody>
      </p:sp>
      <p:pic>
        <p:nvPicPr>
          <p:cNvPr id="86030" name="Picture 66"/>
          <p:cNvPicPr>
            <a:picLocks noChangeAspect="1"/>
          </p:cNvPicPr>
          <p:nvPr/>
        </p:nvPicPr>
        <p:blipFill>
          <a:blip r:embed="rId3"/>
          <a:srcRect b="64861"/>
          <a:stretch>
            <a:fillRect/>
          </a:stretch>
        </p:blipFill>
        <p:spPr>
          <a:xfrm>
            <a:off x="3905249" y="2056423"/>
            <a:ext cx="1312863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1" name="Picture 66"/>
          <p:cNvPicPr>
            <a:picLocks noChangeAspect="1"/>
          </p:cNvPicPr>
          <p:nvPr/>
        </p:nvPicPr>
        <p:blipFill>
          <a:blip r:embed="rId3"/>
          <a:srcRect b="64861"/>
          <a:stretch>
            <a:fillRect/>
          </a:stretch>
        </p:blipFill>
        <p:spPr>
          <a:xfrm>
            <a:off x="3931920" y="4393248"/>
            <a:ext cx="1312863" cy="117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32" name="Rectangle 12"/>
          <p:cNvSpPr/>
          <p:nvPr/>
        </p:nvSpPr>
        <p:spPr>
          <a:xfrm>
            <a:off x="2286000" y="2978150"/>
            <a:ext cx="4572000" cy="357505"/>
          </a:xfrm>
          <a:prstGeom prst="rect">
            <a:avLst/>
          </a:prstGeom>
          <a:noFill/>
          <a:ln w="9525">
            <a:noFill/>
          </a:ln>
        </p:spPr>
        <p:txBody>
          <a:bodyPr lIns="68586" tIns="34294" rIns="68586" bIns="34294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FFFFFF"/>
              </a:solidFill>
              <a:latin typeface="Segoe UI" panose="020B0502040204020203" charset="108"/>
              <a:ea typeface="Segoe UI" panose="020B0502040204020203" charset="108"/>
              <a:sym typeface="Segoe UI" panose="020B0502040204020203" charset="108"/>
            </a:endParaRPr>
          </a:p>
        </p:txBody>
      </p: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90590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4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ldLvl="0" animBg="1"/>
      <p:bldP spid="86022" grpId="0" bldLvl="0" animBg="1"/>
      <p:bldP spid="86024" grpId="0" bldLvl="0" animBg="1"/>
      <p:bldP spid="86025" grpId="0" bldLvl="0" animBg="1"/>
      <p:bldP spid="86026" grpId="0" bldLvl="0" animBg="1"/>
      <p:bldP spid="86027" grpId="0" bldLvl="0" animBg="1"/>
      <p:bldP spid="86028" grpId="0" bldLvl="0" animBg="1"/>
      <p:bldP spid="860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354742" y="0"/>
            <a:ext cx="4392488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outerShdw blurRad="228600" sx="104000" sy="104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620689"/>
            <a:ext cx="2872099" cy="19171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620689"/>
            <a:ext cx="2872099" cy="19171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>
            <a:off x="6271903" y="2636912"/>
            <a:ext cx="2872099" cy="19171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"/>
          <a:stretch/>
        </p:blipFill>
        <p:spPr>
          <a:xfrm flipH="1">
            <a:off x="-36511" y="2636912"/>
            <a:ext cx="2872099" cy="191718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5458916"/>
            <a:ext cx="9144000" cy="85040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059832" y="684420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942317" y="733189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微软雅黑" pitchFamily="34" charset="-122"/>
              </a:rPr>
              <a:t>01</a:t>
            </a:r>
            <a:endParaRPr lang="zh-CN" altLang="en-US" sz="4400" dirty="0">
              <a:latin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3473741" y="684420"/>
            <a:ext cx="2340531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b="0" dirty="0">
                <a:solidFill>
                  <a:srgbClr val="C0504D"/>
                </a:solidFill>
                <a:latin typeface="微软雅黑" pitchFamily="34" charset="-122"/>
              </a:rPr>
              <a:t>魅力</a:t>
            </a:r>
            <a:r>
              <a:rPr lang="zh-CN" altLang="en-US" sz="2800" b="0" dirty="0" smtClean="0">
                <a:solidFill>
                  <a:srgbClr val="C0504D"/>
                </a:solidFill>
                <a:latin typeface="微软雅黑" pitchFamily="34" charset="-122"/>
              </a:rPr>
              <a:t>课堂</a:t>
            </a:r>
            <a:endParaRPr lang="en-US" altLang="zh-CN" sz="2800" b="0" dirty="0" smtClean="0">
              <a:solidFill>
                <a:srgbClr val="C0504D"/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r>
              <a:rPr lang="zh-CN" alt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老师</a:t>
            </a: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个人</a:t>
            </a:r>
            <a:endParaRPr lang="en-US" altLang="zh-CN" sz="2000" b="0" dirty="0" smtClean="0">
              <a:solidFill>
                <a:schemeClr val="accent5">
                  <a:lumMod val="60000"/>
                  <a:lumOff val="40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学科魅力</a:t>
            </a:r>
            <a:endParaRPr lang="en-US" altLang="zh-CN" sz="2000" b="0" dirty="0" smtClean="0">
              <a:solidFill>
                <a:schemeClr val="accent5">
                  <a:lumMod val="60000"/>
                  <a:lumOff val="40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知识魅力</a:t>
            </a:r>
            <a:endParaRPr lang="en-US" altLang="zh-CN" sz="2000" b="0" dirty="0" smtClean="0">
              <a:solidFill>
                <a:schemeClr val="accent5">
                  <a:lumMod val="60000"/>
                  <a:lumOff val="40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r>
              <a:rPr lang="zh-CN" alt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学生成就感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3059832" y="2628636"/>
            <a:ext cx="648072" cy="648071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942317" y="2677405"/>
            <a:ext cx="894615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400" dirty="0">
                <a:latin typeface="微软雅黑" pitchFamily="34" charset="-122"/>
              </a:rPr>
              <a:t>02</a:t>
            </a:r>
            <a:endParaRPr lang="zh-CN" altLang="en-US" sz="4400" dirty="0">
              <a:latin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3600742" y="2744347"/>
            <a:ext cx="2340531" cy="167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  <a:defRPr sz="1800" b="0"/>
            </a:pPr>
            <a:r>
              <a:rPr lang="zh-CN" altLang="en-US" sz="2800" b="0" dirty="0">
                <a:solidFill>
                  <a:srgbClr val="C0504D"/>
                </a:solidFill>
                <a:latin typeface="微软雅黑" pitchFamily="34" charset="-122"/>
              </a:rPr>
              <a:t>创造</a:t>
            </a:r>
            <a:r>
              <a:rPr lang="zh-CN" altLang="en-US" sz="2800" b="0" dirty="0" smtClean="0">
                <a:solidFill>
                  <a:srgbClr val="C0504D"/>
                </a:solidFill>
                <a:latin typeface="微软雅黑" pitchFamily="34" charset="-122"/>
              </a:rPr>
              <a:t>课堂</a:t>
            </a:r>
            <a:endParaRPr lang="en-US" altLang="zh-CN" sz="2800" b="0" dirty="0" smtClean="0">
              <a:solidFill>
                <a:srgbClr val="C0504D"/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endParaRPr lang="en-US" altLang="zh-CN" sz="2800" b="0" dirty="0" smtClean="0">
              <a:solidFill>
                <a:srgbClr val="C0504D"/>
              </a:solidFill>
              <a:latin typeface="微软雅黑" pitchFamily="34" charset="-122"/>
            </a:endParaRPr>
          </a:p>
          <a:p>
            <a:pPr>
              <a:spcBef>
                <a:spcPts val="600"/>
              </a:spcBef>
              <a:defRPr sz="1800" b="0"/>
            </a:pP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资料  素材 视屏</a:t>
            </a:r>
            <a:r>
              <a:rPr lang="en-US" altLang="zh-CN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---</a:t>
            </a: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教材</a:t>
            </a:r>
            <a:r>
              <a:rPr lang="en-US" altLang="zh-CN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-</a:t>
            </a: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论文</a:t>
            </a:r>
            <a:r>
              <a:rPr lang="en-US" altLang="zh-CN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—</a:t>
            </a:r>
            <a:r>
              <a:rPr lang="zh-CN" altLang="en-US" sz="20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itchFamily="34" charset="-122"/>
              </a:rPr>
              <a:t>教科研</a:t>
            </a:r>
            <a:endParaRPr lang="zh-CN" altLang="en-US" sz="2000" b="0" dirty="0">
              <a:solidFill>
                <a:schemeClr val="accent5">
                  <a:lumMod val="60000"/>
                  <a:lumOff val="40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182344" y="2206026"/>
            <a:ext cx="923330" cy="7344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spcBef>
                <a:spcPts val="600"/>
              </a:spcBef>
              <a:defRPr sz="1800" b="0"/>
            </a:pPr>
            <a:r>
              <a:rPr lang="zh-CN" altLang="en-US" sz="4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华文仿宋" panose="02010600040101010101" charset="-122"/>
                <a:sym typeface="华文仿宋" panose="02010600040101010101" charset="-122"/>
              </a:rPr>
              <a:t>有效课堂</a:t>
            </a:r>
          </a:p>
        </p:txBody>
      </p: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-2314616" y="46701"/>
            <a:ext cx="866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一、课堂管理的方法与有效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课堂</a:t>
            </a:r>
          </a:p>
        </p:txBody>
      </p:sp>
    </p:spTree>
    <p:extLst>
      <p:ext uri="{BB962C8B-B14F-4D97-AF65-F5344CB8AC3E}">
        <p14:creationId xmlns:p14="http://schemas.microsoft.com/office/powerpoint/2010/main" val="7847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1245</Words>
  <Application>Microsoft Office PowerPoint</Application>
  <PresentationFormat>全屏显示(4:3)</PresentationFormat>
  <Paragraphs>206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DFMincho-SU</vt:lpstr>
      <vt:lpstr>方正康体简体</vt:lpstr>
      <vt:lpstr>方正姚体</vt:lpstr>
      <vt:lpstr>黑体</vt:lpstr>
      <vt:lpstr>华文仿宋</vt:lpstr>
      <vt:lpstr>华文隶书</vt:lpstr>
      <vt:lpstr>华文细黑</vt:lpstr>
      <vt:lpstr>华文新魏</vt:lpstr>
      <vt:lpstr>华文中宋</vt:lpstr>
      <vt:lpstr>宋体</vt:lpstr>
      <vt:lpstr>微软雅黑</vt:lpstr>
      <vt:lpstr>Agency FB</vt:lpstr>
      <vt:lpstr>Arial</vt:lpstr>
      <vt:lpstr>Baskerville Old Face</vt:lpstr>
      <vt:lpstr>Calibri</vt:lpstr>
      <vt:lpstr>Calibri Light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课堂三要素</vt:lpstr>
      <vt:lpstr>PowerPoint 演示文稿</vt:lpstr>
      <vt:lpstr>课堂三观念</vt:lpstr>
      <vt:lpstr>教师四角色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艺术学科讲师——基本条件  </vt:lpstr>
      <vt:lpstr>艺术学科副高——基本条件  </vt:lpstr>
      <vt:lpstr>PowerPoint 演示文稿</vt:lpstr>
      <vt:lpstr>     强调并关注本人干的业绩，踏实参与。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张小玲</dc:creator>
  <cp:lastModifiedBy>张小玲</cp:lastModifiedBy>
  <cp:revision>74</cp:revision>
  <dcterms:created xsi:type="dcterms:W3CDTF">2014-11-16T09:59:52Z</dcterms:created>
  <dcterms:modified xsi:type="dcterms:W3CDTF">2019-01-04T04:39:09Z</dcterms:modified>
</cp:coreProperties>
</file>